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theme/themeOverride16.xml" ContentType="application/vnd.openxmlformats-officedocument.themeOverride+xml"/>
  <Override PartName="/ppt/notesSlides/notesSlide17.xml" ContentType="application/vnd.openxmlformats-officedocument.presentationml.notesSlide+xml"/>
  <Override PartName="/ppt/theme/themeOverride17.xml" ContentType="application/vnd.openxmlformats-officedocument.themeOverride+xml"/>
  <Override PartName="/ppt/notesSlides/notesSlide18.xml" ContentType="application/vnd.openxmlformats-officedocument.presentationml.notesSlide+xml"/>
  <Override PartName="/ppt/theme/themeOverride18.xml" ContentType="application/vnd.openxmlformats-officedocument.themeOverride+xml"/>
  <Override PartName="/ppt/notesSlides/notesSlide19.xml" ContentType="application/vnd.openxmlformats-officedocument.presentationml.notesSlide+xml"/>
  <Override PartName="/ppt/theme/themeOverride19.xml" ContentType="application/vnd.openxmlformats-officedocument.themeOverride+xml"/>
  <Override PartName="/ppt/notesSlides/notesSlide20.xml" ContentType="application/vnd.openxmlformats-officedocument.presentationml.notesSlide+xml"/>
  <Override PartName="/ppt/theme/themeOverride20.xml" ContentType="application/vnd.openxmlformats-officedocument.themeOverride+xml"/>
  <Override PartName="/ppt/notesSlides/notesSlide21.xml" ContentType="application/vnd.openxmlformats-officedocument.presentationml.notesSlide+xml"/>
  <Override PartName="/ppt/theme/themeOverride21.xml" ContentType="application/vnd.openxmlformats-officedocument.themeOverride+xml"/>
  <Override PartName="/ppt/notesSlides/notesSlide22.xml" ContentType="application/vnd.openxmlformats-officedocument.presentationml.notesSlide+xml"/>
  <Override PartName="/ppt/theme/themeOverride22.xml" ContentType="application/vnd.openxmlformats-officedocument.themeOverride+xml"/>
  <Override PartName="/ppt/notesSlides/notesSlide23.xml" ContentType="application/vnd.openxmlformats-officedocument.presentationml.notesSlide+xml"/>
  <Override PartName="/ppt/theme/themeOverride23.xml" ContentType="application/vnd.openxmlformats-officedocument.themeOverride+xml"/>
  <Override PartName="/ppt/notesSlides/notesSlide24.xml" ContentType="application/vnd.openxmlformats-officedocument.presentationml.notesSlide+xml"/>
  <Override PartName="/ppt/theme/themeOverride24.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25.xml" ContentType="application/vnd.openxmlformats-officedocument.themeOverr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35" r:id="rId2"/>
    <p:sldId id="615" r:id="rId3"/>
    <p:sldId id="650" r:id="rId4"/>
    <p:sldId id="585" r:id="rId5"/>
    <p:sldId id="621" r:id="rId6"/>
    <p:sldId id="622" r:id="rId7"/>
    <p:sldId id="623" r:id="rId8"/>
    <p:sldId id="638" r:id="rId9"/>
    <p:sldId id="624" r:id="rId10"/>
    <p:sldId id="625" r:id="rId11"/>
    <p:sldId id="628" r:id="rId12"/>
    <p:sldId id="629" r:id="rId13"/>
    <p:sldId id="630" r:id="rId14"/>
    <p:sldId id="631" r:id="rId15"/>
    <p:sldId id="632" r:id="rId16"/>
    <p:sldId id="626" r:id="rId17"/>
    <p:sldId id="634" r:id="rId18"/>
    <p:sldId id="633" r:id="rId19"/>
    <p:sldId id="635" r:id="rId20"/>
    <p:sldId id="636" r:id="rId21"/>
    <p:sldId id="637" r:id="rId22"/>
    <p:sldId id="639" r:id="rId23"/>
    <p:sldId id="641" r:id="rId24"/>
    <p:sldId id="642" r:id="rId25"/>
    <p:sldId id="640" r:id="rId26"/>
    <p:sldId id="620" r:id="rId27"/>
    <p:sldId id="556" r:id="rId28"/>
    <p:sldId id="591" r:id="rId29"/>
    <p:sldId id="586" r:id="rId30"/>
    <p:sldId id="557" r:id="rId31"/>
    <p:sldId id="588" r:id="rId32"/>
    <p:sldId id="590" r:id="rId33"/>
    <p:sldId id="649" r:id="rId34"/>
    <p:sldId id="589" r:id="rId35"/>
    <p:sldId id="593" r:id="rId36"/>
    <p:sldId id="592" r:id="rId37"/>
    <p:sldId id="594" r:id="rId38"/>
    <p:sldId id="595" r:id="rId39"/>
    <p:sldId id="596" r:id="rId40"/>
    <p:sldId id="597" r:id="rId41"/>
    <p:sldId id="644" r:id="rId42"/>
    <p:sldId id="645" r:id="rId43"/>
    <p:sldId id="646" r:id="rId44"/>
    <p:sldId id="647" r:id="rId45"/>
    <p:sldId id="643" r:id="rId46"/>
    <p:sldId id="648"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AC0000"/>
    <a:srgbClr val="F6910A"/>
    <a:srgbClr val="162BAA"/>
    <a:srgbClr val="C0504D"/>
    <a:srgbClr val="0000FF"/>
    <a:srgbClr val="FF00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76" autoAdjust="0"/>
    <p:restoredTop sz="85845" autoAdjust="0"/>
  </p:normalViewPr>
  <p:slideViewPr>
    <p:cSldViewPr>
      <p:cViewPr varScale="1">
        <p:scale>
          <a:sx n="85" d="100"/>
          <a:sy n="85" d="100"/>
        </p:scale>
        <p:origin x="932" y="84"/>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872C1-B686-4F9C-9B22-5B3AC7C99B63}" type="datetimeFigureOut">
              <a:rPr lang="zh-CN" altLang="en-US" smtClean="0"/>
              <a:t>2024/5/23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6D34C-37C6-4C5A-9A8F-DCE0E436F888}" type="slidenum">
              <a:rPr lang="zh-CN" altLang="en-US" smtClean="0"/>
              <a:t>‹#›</a:t>
            </a:fld>
            <a:endParaRPr lang="zh-CN" altLang="en-US"/>
          </a:p>
        </p:txBody>
      </p:sp>
    </p:spTree>
    <p:extLst>
      <p:ext uri="{BB962C8B-B14F-4D97-AF65-F5344CB8AC3E}">
        <p14:creationId xmlns:p14="http://schemas.microsoft.com/office/powerpoint/2010/main" val="3413462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a:t>
            </a:fld>
            <a:endParaRPr lang="zh-CN" altLang="en-US"/>
          </a:p>
        </p:txBody>
      </p:sp>
    </p:spTree>
    <p:extLst>
      <p:ext uri="{BB962C8B-B14F-4D97-AF65-F5344CB8AC3E}">
        <p14:creationId xmlns:p14="http://schemas.microsoft.com/office/powerpoint/2010/main" val="1031097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11</a:t>
            </a:fld>
            <a:endParaRPr lang="zh-CN" altLang="en-US"/>
          </a:p>
        </p:txBody>
      </p:sp>
    </p:spTree>
    <p:extLst>
      <p:ext uri="{BB962C8B-B14F-4D97-AF65-F5344CB8AC3E}">
        <p14:creationId xmlns:p14="http://schemas.microsoft.com/office/powerpoint/2010/main" val="3217830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12</a:t>
            </a:fld>
            <a:endParaRPr lang="zh-CN" altLang="en-US"/>
          </a:p>
        </p:txBody>
      </p:sp>
    </p:spTree>
    <p:extLst>
      <p:ext uri="{BB962C8B-B14F-4D97-AF65-F5344CB8AC3E}">
        <p14:creationId xmlns:p14="http://schemas.microsoft.com/office/powerpoint/2010/main" val="1794732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13</a:t>
            </a:fld>
            <a:endParaRPr lang="zh-CN" altLang="en-US"/>
          </a:p>
        </p:txBody>
      </p:sp>
    </p:spTree>
    <p:extLst>
      <p:ext uri="{BB962C8B-B14F-4D97-AF65-F5344CB8AC3E}">
        <p14:creationId xmlns:p14="http://schemas.microsoft.com/office/powerpoint/2010/main" val="4077671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14</a:t>
            </a:fld>
            <a:endParaRPr lang="zh-CN" altLang="en-US"/>
          </a:p>
        </p:txBody>
      </p:sp>
    </p:spTree>
    <p:extLst>
      <p:ext uri="{BB962C8B-B14F-4D97-AF65-F5344CB8AC3E}">
        <p14:creationId xmlns:p14="http://schemas.microsoft.com/office/powerpoint/2010/main" val="340395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dirty="0">
              <a:solidFill>
                <a:schemeClr val="bg1"/>
              </a:solidFill>
              <a:highlight>
                <a:srgbClr val="808080"/>
              </a:highlight>
              <a:latin typeface="Angsana New" panose="02020603050405020304" pitchFamily="18" charset="-34"/>
              <a:cs typeface="Angsana New" panose="02020603050405020304" pitchFamily="18" charset="-34"/>
            </a:endParaRPr>
          </a:p>
          <a:p>
            <a:r>
              <a:rPr lang="en-US" altLang="zh-CN" sz="1200" dirty="0">
                <a:highlight>
                  <a:srgbClr val="C0C0C0"/>
                </a:highlight>
                <a:latin typeface="Angsana New" panose="02020603050405020304" pitchFamily="18" charset="-34"/>
                <a:cs typeface="Angsana New" panose="02020603050405020304" pitchFamily="18" charset="-34"/>
              </a:rPr>
              <a:t>Yu</a:t>
            </a:r>
            <a:r>
              <a:rPr lang="zh-CN" altLang="en-US" sz="1200" dirty="0">
                <a:highlight>
                  <a:srgbClr val="C0C0C0"/>
                </a:highlight>
                <a:latin typeface="Angsana New" panose="02020603050405020304" pitchFamily="18" charset="-34"/>
                <a:cs typeface="Angsana New" panose="02020603050405020304" pitchFamily="18" charset="-34"/>
              </a:rPr>
              <a:t>等</a:t>
            </a:r>
            <a:r>
              <a:rPr lang="en-US" altLang="zh-CN" sz="1200" baseline="30000" dirty="0">
                <a:highlight>
                  <a:srgbClr val="C0C0C0"/>
                </a:highlight>
                <a:latin typeface="Angsana New" panose="02020603050405020304" pitchFamily="18" charset="-34"/>
                <a:cs typeface="Angsana New" panose="02020603050405020304" pitchFamily="18" charset="-34"/>
              </a:rPr>
              <a:t>[3]</a:t>
            </a:r>
            <a:r>
              <a:rPr lang="zh-CN" altLang="en-US" sz="1200" dirty="0">
                <a:highlight>
                  <a:srgbClr val="C0C0C0"/>
                </a:highlight>
                <a:latin typeface="Angsana New" panose="02020603050405020304" pitchFamily="18" charset="-34"/>
                <a:cs typeface="Angsana New" panose="02020603050405020304" pitchFamily="18" charset="-34"/>
              </a:rPr>
              <a:t>首次在固定拓扑无向图的情况下， 采用双树变换，将原系统的群一致性问题转换为误差系统的零点稳定问题，然后利用时滞系统的 </a:t>
            </a:r>
            <a:r>
              <a:rPr lang="en-US" altLang="zh-CN" sz="1200" dirty="0">
                <a:highlight>
                  <a:srgbClr val="C0C0C0"/>
                </a:highlight>
                <a:latin typeface="Times New Roman" panose="02020603050405020304" pitchFamily="18" charset="0"/>
                <a:cs typeface="Times New Roman" panose="02020603050405020304" pitchFamily="18" charset="0"/>
              </a:rPr>
              <a:t>Lyapunov</a:t>
            </a:r>
            <a:r>
              <a:rPr lang="en-US" altLang="zh-CN" sz="1200" dirty="0">
                <a:highlight>
                  <a:srgbClr val="C0C0C0"/>
                </a:highlight>
                <a:latin typeface="Angsana New" panose="02020603050405020304" pitchFamily="18" charset="-34"/>
                <a:cs typeface="Angsana New" panose="02020603050405020304" pitchFamily="18" charset="-34"/>
              </a:rPr>
              <a:t> </a:t>
            </a:r>
            <a:r>
              <a:rPr lang="zh-CN" altLang="en-US" sz="1200" dirty="0">
                <a:highlight>
                  <a:srgbClr val="C0C0C0"/>
                </a:highlight>
                <a:latin typeface="Angsana New" panose="02020603050405020304" pitchFamily="18" charset="-34"/>
                <a:cs typeface="Angsana New" panose="02020603050405020304" pitchFamily="18" charset="-34"/>
              </a:rPr>
              <a:t>稳定性理论，得到了一系列的充分条件。</a:t>
            </a:r>
            <a:endParaRPr lang="en-US" altLang="zh-CN" sz="1200" dirty="0">
              <a:highlight>
                <a:srgbClr val="C0C0C0"/>
              </a:highlight>
              <a:latin typeface="Angsana New" panose="02020603050405020304" pitchFamily="18" charset="-34"/>
              <a:cs typeface="Angsana New" panose="02020603050405020304" pitchFamily="18" charset="-34"/>
            </a:endParaRPr>
          </a:p>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15</a:t>
            </a:fld>
            <a:endParaRPr lang="zh-CN" altLang="en-US"/>
          </a:p>
        </p:txBody>
      </p:sp>
    </p:spTree>
    <p:extLst>
      <p:ext uri="{BB962C8B-B14F-4D97-AF65-F5344CB8AC3E}">
        <p14:creationId xmlns:p14="http://schemas.microsoft.com/office/powerpoint/2010/main" val="1946618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16</a:t>
            </a:fld>
            <a:endParaRPr lang="zh-CN" altLang="en-US"/>
          </a:p>
        </p:txBody>
      </p:sp>
    </p:spTree>
    <p:extLst>
      <p:ext uri="{BB962C8B-B14F-4D97-AF65-F5344CB8AC3E}">
        <p14:creationId xmlns:p14="http://schemas.microsoft.com/office/powerpoint/2010/main" val="108690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17</a:t>
            </a:fld>
            <a:endParaRPr lang="zh-CN" altLang="en-US"/>
          </a:p>
        </p:txBody>
      </p:sp>
    </p:spTree>
    <p:extLst>
      <p:ext uri="{BB962C8B-B14F-4D97-AF65-F5344CB8AC3E}">
        <p14:creationId xmlns:p14="http://schemas.microsoft.com/office/powerpoint/2010/main" val="2836343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18</a:t>
            </a:fld>
            <a:endParaRPr lang="zh-CN" altLang="en-US"/>
          </a:p>
        </p:txBody>
      </p:sp>
    </p:spTree>
    <p:extLst>
      <p:ext uri="{BB962C8B-B14F-4D97-AF65-F5344CB8AC3E}">
        <p14:creationId xmlns:p14="http://schemas.microsoft.com/office/powerpoint/2010/main" val="2956714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19</a:t>
            </a:fld>
            <a:endParaRPr lang="zh-CN" altLang="en-US"/>
          </a:p>
        </p:txBody>
      </p:sp>
    </p:spTree>
    <p:extLst>
      <p:ext uri="{BB962C8B-B14F-4D97-AF65-F5344CB8AC3E}">
        <p14:creationId xmlns:p14="http://schemas.microsoft.com/office/powerpoint/2010/main" val="25453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20</a:t>
            </a:fld>
            <a:endParaRPr lang="zh-CN" altLang="en-US"/>
          </a:p>
        </p:txBody>
      </p:sp>
    </p:spTree>
    <p:extLst>
      <p:ext uri="{BB962C8B-B14F-4D97-AF65-F5344CB8AC3E}">
        <p14:creationId xmlns:p14="http://schemas.microsoft.com/office/powerpoint/2010/main" val="1952245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a:t>
            </a:fld>
            <a:endParaRPr lang="zh-CN" altLang="en-US"/>
          </a:p>
        </p:txBody>
      </p:sp>
    </p:spTree>
    <p:extLst>
      <p:ext uri="{BB962C8B-B14F-4D97-AF65-F5344CB8AC3E}">
        <p14:creationId xmlns:p14="http://schemas.microsoft.com/office/powerpoint/2010/main" val="405134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21</a:t>
            </a:fld>
            <a:endParaRPr lang="zh-CN" altLang="en-US"/>
          </a:p>
        </p:txBody>
      </p:sp>
    </p:spTree>
    <p:extLst>
      <p:ext uri="{BB962C8B-B14F-4D97-AF65-F5344CB8AC3E}">
        <p14:creationId xmlns:p14="http://schemas.microsoft.com/office/powerpoint/2010/main" val="132441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22</a:t>
            </a:fld>
            <a:endParaRPr lang="zh-CN" altLang="en-US"/>
          </a:p>
        </p:txBody>
      </p:sp>
    </p:spTree>
    <p:extLst>
      <p:ext uri="{BB962C8B-B14F-4D97-AF65-F5344CB8AC3E}">
        <p14:creationId xmlns:p14="http://schemas.microsoft.com/office/powerpoint/2010/main" val="1532053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23</a:t>
            </a:fld>
            <a:endParaRPr lang="zh-CN" altLang="en-US"/>
          </a:p>
        </p:txBody>
      </p:sp>
    </p:spTree>
    <p:extLst>
      <p:ext uri="{BB962C8B-B14F-4D97-AF65-F5344CB8AC3E}">
        <p14:creationId xmlns:p14="http://schemas.microsoft.com/office/powerpoint/2010/main" val="1568975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24</a:t>
            </a:fld>
            <a:endParaRPr lang="zh-CN" altLang="en-US"/>
          </a:p>
        </p:txBody>
      </p:sp>
    </p:spTree>
    <p:extLst>
      <p:ext uri="{BB962C8B-B14F-4D97-AF65-F5344CB8AC3E}">
        <p14:creationId xmlns:p14="http://schemas.microsoft.com/office/powerpoint/2010/main" val="1130789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25</a:t>
            </a:fld>
            <a:endParaRPr lang="zh-CN" altLang="en-US"/>
          </a:p>
        </p:txBody>
      </p:sp>
    </p:spTree>
    <p:extLst>
      <p:ext uri="{BB962C8B-B14F-4D97-AF65-F5344CB8AC3E}">
        <p14:creationId xmlns:p14="http://schemas.microsoft.com/office/powerpoint/2010/main" val="774883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26</a:t>
            </a:fld>
            <a:endParaRPr lang="zh-CN" altLang="en-US"/>
          </a:p>
        </p:txBody>
      </p:sp>
    </p:spTree>
    <p:extLst>
      <p:ext uri="{BB962C8B-B14F-4D97-AF65-F5344CB8AC3E}">
        <p14:creationId xmlns:p14="http://schemas.microsoft.com/office/powerpoint/2010/main" val="1788874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27</a:t>
            </a:fld>
            <a:endParaRPr lang="zh-CN" altLang="en-US"/>
          </a:p>
        </p:txBody>
      </p:sp>
    </p:spTree>
    <p:extLst>
      <p:ext uri="{BB962C8B-B14F-4D97-AF65-F5344CB8AC3E}">
        <p14:creationId xmlns:p14="http://schemas.microsoft.com/office/powerpoint/2010/main" val="4134181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28</a:t>
            </a:fld>
            <a:endParaRPr lang="zh-CN" altLang="en-US"/>
          </a:p>
        </p:txBody>
      </p:sp>
    </p:spTree>
    <p:extLst>
      <p:ext uri="{BB962C8B-B14F-4D97-AF65-F5344CB8AC3E}">
        <p14:creationId xmlns:p14="http://schemas.microsoft.com/office/powerpoint/2010/main" val="1413511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29</a:t>
            </a:fld>
            <a:endParaRPr lang="zh-CN" altLang="en-US"/>
          </a:p>
        </p:txBody>
      </p:sp>
    </p:spTree>
    <p:extLst>
      <p:ext uri="{BB962C8B-B14F-4D97-AF65-F5344CB8AC3E}">
        <p14:creationId xmlns:p14="http://schemas.microsoft.com/office/powerpoint/2010/main" val="2417477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30</a:t>
            </a:fld>
            <a:endParaRPr lang="zh-CN" altLang="en-US"/>
          </a:p>
        </p:txBody>
      </p:sp>
    </p:spTree>
    <p:extLst>
      <p:ext uri="{BB962C8B-B14F-4D97-AF65-F5344CB8AC3E}">
        <p14:creationId xmlns:p14="http://schemas.microsoft.com/office/powerpoint/2010/main" val="2926168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a:t>
            </a:fld>
            <a:endParaRPr lang="zh-CN" altLang="en-US"/>
          </a:p>
        </p:txBody>
      </p:sp>
    </p:spTree>
    <p:extLst>
      <p:ext uri="{BB962C8B-B14F-4D97-AF65-F5344CB8AC3E}">
        <p14:creationId xmlns:p14="http://schemas.microsoft.com/office/powerpoint/2010/main" val="3108276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31</a:t>
            </a:fld>
            <a:endParaRPr lang="zh-CN" altLang="en-US"/>
          </a:p>
        </p:txBody>
      </p:sp>
    </p:spTree>
    <p:extLst>
      <p:ext uri="{BB962C8B-B14F-4D97-AF65-F5344CB8AC3E}">
        <p14:creationId xmlns:p14="http://schemas.microsoft.com/office/powerpoint/2010/main" val="3754811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32</a:t>
            </a:fld>
            <a:endParaRPr lang="zh-CN" altLang="en-US"/>
          </a:p>
        </p:txBody>
      </p:sp>
    </p:spTree>
    <p:extLst>
      <p:ext uri="{BB962C8B-B14F-4D97-AF65-F5344CB8AC3E}">
        <p14:creationId xmlns:p14="http://schemas.microsoft.com/office/powerpoint/2010/main" val="3326997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33</a:t>
            </a:fld>
            <a:endParaRPr lang="zh-CN" altLang="en-US"/>
          </a:p>
        </p:txBody>
      </p:sp>
    </p:spTree>
    <p:extLst>
      <p:ext uri="{BB962C8B-B14F-4D97-AF65-F5344CB8AC3E}">
        <p14:creationId xmlns:p14="http://schemas.microsoft.com/office/powerpoint/2010/main" val="3670312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34</a:t>
            </a:fld>
            <a:endParaRPr lang="zh-CN" altLang="en-US"/>
          </a:p>
        </p:txBody>
      </p:sp>
    </p:spTree>
    <p:extLst>
      <p:ext uri="{BB962C8B-B14F-4D97-AF65-F5344CB8AC3E}">
        <p14:creationId xmlns:p14="http://schemas.microsoft.com/office/powerpoint/2010/main" val="1814321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35</a:t>
            </a:fld>
            <a:endParaRPr lang="zh-CN" altLang="en-US"/>
          </a:p>
        </p:txBody>
      </p:sp>
    </p:spTree>
    <p:extLst>
      <p:ext uri="{BB962C8B-B14F-4D97-AF65-F5344CB8AC3E}">
        <p14:creationId xmlns:p14="http://schemas.microsoft.com/office/powerpoint/2010/main" val="4227581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36</a:t>
            </a:fld>
            <a:endParaRPr lang="zh-CN" altLang="en-US"/>
          </a:p>
        </p:txBody>
      </p:sp>
    </p:spTree>
    <p:extLst>
      <p:ext uri="{BB962C8B-B14F-4D97-AF65-F5344CB8AC3E}">
        <p14:creationId xmlns:p14="http://schemas.microsoft.com/office/powerpoint/2010/main" val="612237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37</a:t>
            </a:fld>
            <a:endParaRPr lang="zh-CN" altLang="en-US"/>
          </a:p>
        </p:txBody>
      </p:sp>
    </p:spTree>
    <p:extLst>
      <p:ext uri="{BB962C8B-B14F-4D97-AF65-F5344CB8AC3E}">
        <p14:creationId xmlns:p14="http://schemas.microsoft.com/office/powerpoint/2010/main" val="1878380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38</a:t>
            </a:fld>
            <a:endParaRPr lang="zh-CN" altLang="en-US"/>
          </a:p>
        </p:txBody>
      </p:sp>
    </p:spTree>
    <p:extLst>
      <p:ext uri="{BB962C8B-B14F-4D97-AF65-F5344CB8AC3E}">
        <p14:creationId xmlns:p14="http://schemas.microsoft.com/office/powerpoint/2010/main" val="131958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39</a:t>
            </a:fld>
            <a:endParaRPr lang="zh-CN" altLang="en-US"/>
          </a:p>
        </p:txBody>
      </p:sp>
    </p:spTree>
    <p:extLst>
      <p:ext uri="{BB962C8B-B14F-4D97-AF65-F5344CB8AC3E}">
        <p14:creationId xmlns:p14="http://schemas.microsoft.com/office/powerpoint/2010/main" val="3726859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40</a:t>
            </a:fld>
            <a:endParaRPr lang="zh-CN" altLang="en-US"/>
          </a:p>
        </p:txBody>
      </p:sp>
    </p:spTree>
    <p:extLst>
      <p:ext uri="{BB962C8B-B14F-4D97-AF65-F5344CB8AC3E}">
        <p14:creationId xmlns:p14="http://schemas.microsoft.com/office/powerpoint/2010/main" val="61319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5</a:t>
            </a:fld>
            <a:endParaRPr lang="zh-CN" altLang="en-US"/>
          </a:p>
        </p:txBody>
      </p:sp>
    </p:spTree>
    <p:extLst>
      <p:ext uri="{BB962C8B-B14F-4D97-AF65-F5344CB8AC3E}">
        <p14:creationId xmlns:p14="http://schemas.microsoft.com/office/powerpoint/2010/main" val="1862804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41</a:t>
            </a:fld>
            <a:endParaRPr lang="zh-CN" altLang="en-US"/>
          </a:p>
        </p:txBody>
      </p:sp>
    </p:spTree>
    <p:extLst>
      <p:ext uri="{BB962C8B-B14F-4D97-AF65-F5344CB8AC3E}">
        <p14:creationId xmlns:p14="http://schemas.microsoft.com/office/powerpoint/2010/main" val="4019230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42</a:t>
            </a:fld>
            <a:endParaRPr lang="zh-CN" altLang="en-US"/>
          </a:p>
        </p:txBody>
      </p:sp>
    </p:spTree>
    <p:extLst>
      <p:ext uri="{BB962C8B-B14F-4D97-AF65-F5344CB8AC3E}">
        <p14:creationId xmlns:p14="http://schemas.microsoft.com/office/powerpoint/2010/main" val="2143576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43</a:t>
            </a:fld>
            <a:endParaRPr lang="zh-CN" altLang="en-US"/>
          </a:p>
        </p:txBody>
      </p:sp>
    </p:spTree>
    <p:extLst>
      <p:ext uri="{BB962C8B-B14F-4D97-AF65-F5344CB8AC3E}">
        <p14:creationId xmlns:p14="http://schemas.microsoft.com/office/powerpoint/2010/main" val="1511943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44</a:t>
            </a:fld>
            <a:endParaRPr lang="zh-CN" altLang="en-US"/>
          </a:p>
        </p:txBody>
      </p:sp>
    </p:spTree>
    <p:extLst>
      <p:ext uri="{BB962C8B-B14F-4D97-AF65-F5344CB8AC3E}">
        <p14:creationId xmlns:p14="http://schemas.microsoft.com/office/powerpoint/2010/main" val="28046433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45</a:t>
            </a:fld>
            <a:endParaRPr lang="zh-CN" altLang="en-US"/>
          </a:p>
        </p:txBody>
      </p:sp>
    </p:spTree>
    <p:extLst>
      <p:ext uri="{BB962C8B-B14F-4D97-AF65-F5344CB8AC3E}">
        <p14:creationId xmlns:p14="http://schemas.microsoft.com/office/powerpoint/2010/main" val="1589548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46</a:t>
            </a:fld>
            <a:endParaRPr lang="zh-CN" altLang="en-US"/>
          </a:p>
        </p:txBody>
      </p:sp>
    </p:spTree>
    <p:extLst>
      <p:ext uri="{BB962C8B-B14F-4D97-AF65-F5344CB8AC3E}">
        <p14:creationId xmlns:p14="http://schemas.microsoft.com/office/powerpoint/2010/main" val="3672390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6</a:t>
            </a:fld>
            <a:endParaRPr lang="zh-CN" altLang="en-US"/>
          </a:p>
        </p:txBody>
      </p:sp>
    </p:spTree>
    <p:extLst>
      <p:ext uri="{BB962C8B-B14F-4D97-AF65-F5344CB8AC3E}">
        <p14:creationId xmlns:p14="http://schemas.microsoft.com/office/powerpoint/2010/main" val="409638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a:t>
            </a:fld>
            <a:endParaRPr lang="zh-CN" altLang="en-US"/>
          </a:p>
        </p:txBody>
      </p:sp>
    </p:spTree>
    <p:extLst>
      <p:ext uri="{BB962C8B-B14F-4D97-AF65-F5344CB8AC3E}">
        <p14:creationId xmlns:p14="http://schemas.microsoft.com/office/powerpoint/2010/main" val="2855652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8</a:t>
            </a:fld>
            <a:endParaRPr lang="zh-CN" altLang="en-US"/>
          </a:p>
        </p:txBody>
      </p:sp>
    </p:spTree>
    <p:extLst>
      <p:ext uri="{BB962C8B-B14F-4D97-AF65-F5344CB8AC3E}">
        <p14:creationId xmlns:p14="http://schemas.microsoft.com/office/powerpoint/2010/main" val="296170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9</a:t>
            </a:fld>
            <a:endParaRPr lang="zh-CN" altLang="en-US"/>
          </a:p>
        </p:txBody>
      </p:sp>
    </p:spTree>
    <p:extLst>
      <p:ext uri="{BB962C8B-B14F-4D97-AF65-F5344CB8AC3E}">
        <p14:creationId xmlns:p14="http://schemas.microsoft.com/office/powerpoint/2010/main" val="87905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10</a:t>
            </a:fld>
            <a:endParaRPr lang="zh-CN" altLang="en-US"/>
          </a:p>
        </p:txBody>
      </p:sp>
    </p:spTree>
    <p:extLst>
      <p:ext uri="{BB962C8B-B14F-4D97-AF65-F5344CB8AC3E}">
        <p14:creationId xmlns:p14="http://schemas.microsoft.com/office/powerpoint/2010/main" val="3062376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2024/5/23</a:t>
            </a:fld>
            <a:endParaRPr lang="zh-CN" altLang="en-US"/>
          </a:p>
        </p:txBody>
      </p:sp>
      <p:sp>
        <p:nvSpPr>
          <p:cNvPr id="5" name="页脚占位符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microsoft.com/office/2007/relationships/hdphoto" Target="../media/hdphoto5.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microsoft.com/office/2007/relationships/hdphoto" Target="../media/hdphoto6.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microsoft.com/office/2007/relationships/hdphoto" Target="../media/hdphoto3.wdp"/><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1.xml"/><Relationship Id="rId5" Type="http://schemas.microsoft.com/office/2007/relationships/hdphoto" Target="../media/hdphoto7.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2.xml"/><Relationship Id="rId5" Type="http://schemas.microsoft.com/office/2007/relationships/hdphoto" Target="../media/hdphoto3.wdp"/><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3.xml"/><Relationship Id="rId5" Type="http://schemas.microsoft.com/office/2007/relationships/hdphoto" Target="../media/hdphoto8.wdp"/><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microsoft.com/office/2007/relationships/hdphoto" Target="../media/hdphoto3.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5.xml"/><Relationship Id="rId5" Type="http://schemas.microsoft.com/office/2007/relationships/hdphoto" Target="../media/hdphoto9.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microsoft.com/office/2007/relationships/hdphoto" Target="../media/hdphoto3.wdp"/><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7.xml"/><Relationship Id="rId5" Type="http://schemas.microsoft.com/office/2007/relationships/hdphoto" Target="../media/hdphoto3.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8.xml"/><Relationship Id="rId5" Type="http://schemas.microsoft.com/office/2007/relationships/hdphoto" Target="../media/hdphoto9.wdp"/><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9.xml"/><Relationship Id="rId5" Type="http://schemas.microsoft.com/office/2007/relationships/hdphoto" Target="../media/hdphoto3.wdp"/><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0.xml"/><Relationship Id="rId5" Type="http://schemas.microsoft.com/office/2007/relationships/hdphoto" Target="../media/hdphoto10.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1.xml"/><Relationship Id="rId5" Type="http://schemas.microsoft.com/office/2007/relationships/hdphoto" Target="../media/hdphoto3.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2.xml"/><Relationship Id="rId5" Type="http://schemas.microsoft.com/office/2007/relationships/hdphoto" Target="../media/hdphoto10.wdp"/><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23.xml"/><Relationship Id="rId5" Type="http://schemas.openxmlformats.org/officeDocument/2006/relationships/image" Target="../media/image3.jpe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notesSlide" Target="../notesSlides/notesSlide25.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24.xml"/><Relationship Id="rId6" Type="http://schemas.openxmlformats.org/officeDocument/2006/relationships/image" Target="../media/image9.jpg"/><Relationship Id="rId5" Type="http://schemas.microsoft.com/office/2007/relationships/hdphoto" Target="../media/hdphoto1.wdp"/><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6.gi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image" Target="../media/image20.w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microsoft.com/office/2007/relationships/hdphoto" Target="../media/hdphoto2.wdp"/><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25.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microsoft.com/office/2007/relationships/hdphoto" Target="../media/hdphoto3.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microsoft.com/office/2007/relationships/hdphoto" Target="../media/hdphoto3.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microsoft.com/office/2007/relationships/hdphoto" Target="../media/hdphoto3.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8.png"/><Relationship Id="rId5" Type="http://schemas.microsoft.com/office/2007/relationships/hdphoto" Target="../media/hdphoto4.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1016" y="2348880"/>
            <a:ext cx="9145016" cy="2160240"/>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p>
        </p:txBody>
      </p:sp>
      <p:sp>
        <p:nvSpPr>
          <p:cNvPr id="7" name="文本框 6"/>
          <p:cNvSpPr txBox="1"/>
          <p:nvPr/>
        </p:nvSpPr>
        <p:spPr>
          <a:xfrm>
            <a:off x="749175" y="2934960"/>
            <a:ext cx="7644639" cy="854208"/>
          </a:xfrm>
          <a:prstGeom prst="rect">
            <a:avLst/>
          </a:prstGeom>
          <a:noFill/>
        </p:spPr>
        <p:txBody>
          <a:bodyPr wrap="square" rtlCol="0">
            <a:spAutoFit/>
          </a:bodyPr>
          <a:lstStyle/>
          <a:p>
            <a:pPr algn="ctr"/>
            <a:r>
              <a:rPr lang="zh-CN" altLang="en-US" sz="4951" b="1" dirty="0">
                <a:solidFill>
                  <a:schemeClr val="bg1"/>
                </a:solidFill>
              </a:rPr>
              <a:t>多智能体群集运动</a:t>
            </a:r>
            <a:endParaRPr lang="en-US" altLang="zh-CN" sz="4951" b="1" dirty="0">
              <a:solidFill>
                <a:schemeClr val="bg1"/>
              </a:solidFill>
            </a:endParaRPr>
          </a:p>
        </p:txBody>
      </p:sp>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6087" t="6184" r="6353" b="6254"/>
          <a:stretch/>
        </p:blipFill>
        <p:spPr>
          <a:xfrm>
            <a:off x="8114939" y="1880828"/>
            <a:ext cx="936104" cy="936104"/>
          </a:xfrm>
          <a:prstGeom prst="ellipse">
            <a:avLst/>
          </a:prstGeom>
        </p:spPr>
      </p:pic>
    </p:spTree>
    <p:extLst>
      <p:ext uri="{BB962C8B-B14F-4D97-AF65-F5344CB8AC3E}">
        <p14:creationId xmlns:p14="http://schemas.microsoft.com/office/powerpoint/2010/main" val="40144226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同质个体在合作网络中的群集行为研究</a:t>
            </a:r>
            <a:endParaRPr lang="en-US" altLang="zh-CN" sz="3200" b="1" dirty="0"/>
          </a:p>
        </p:txBody>
      </p:sp>
      <p:sp>
        <p:nvSpPr>
          <p:cNvPr id="3" name="TextBox 2">
            <a:extLst>
              <a:ext uri="{FF2B5EF4-FFF2-40B4-BE49-F238E27FC236}">
                <a16:creationId xmlns:a16="http://schemas.microsoft.com/office/drawing/2014/main" id="{1A1A00CB-9974-5345-83D5-CA7339173235}"/>
              </a:ext>
            </a:extLst>
          </p:cNvPr>
          <p:cNvSpPr txBox="1"/>
          <p:nvPr/>
        </p:nvSpPr>
        <p:spPr>
          <a:xfrm>
            <a:off x="179512" y="1300492"/>
            <a:ext cx="8136904" cy="2154436"/>
          </a:xfrm>
          <a:prstGeom prst="rect">
            <a:avLst/>
          </a:prstGeom>
          <a:noFill/>
        </p:spPr>
        <p:txBody>
          <a:bodyPr wrap="square" rtlCol="0">
            <a:spAutoFit/>
          </a:bodyPr>
          <a:lstStyle/>
          <a:p>
            <a:r>
              <a:rPr lang="en-US" sz="3200" dirty="0">
                <a:latin typeface="Angsana New" panose="02020603050405020304" pitchFamily="18" charset="-34"/>
                <a:cs typeface="Angsana New" panose="02020603050405020304" pitchFamily="18" charset="-34"/>
              </a:rPr>
              <a:t>目前同质个体合作网络下的主要研究:</a:t>
            </a:r>
          </a:p>
          <a:p>
            <a:endParaRPr lang="en-US" sz="2800" b="1" dirty="0"/>
          </a:p>
          <a:p>
            <a:r>
              <a:rPr lang="zh-CN" altLang="en-US" sz="2800" dirty="0">
                <a:highlight>
                  <a:srgbClr val="C0C0C0"/>
                </a:highlight>
              </a:rPr>
              <a:t>一致性、群一致性，蜂拥现象，无人机编队控制，分布式优化，分布式跟踪控制</a:t>
            </a:r>
            <a:r>
              <a:rPr lang="zh-CN" altLang="en-US" sz="2800" dirty="0"/>
              <a:t>。</a:t>
            </a:r>
            <a:endParaRPr lang="en-US" altLang="zh-CN" sz="2800" dirty="0"/>
          </a:p>
          <a:p>
            <a:endParaRPr lang="en-US" dirty="0"/>
          </a:p>
        </p:txBody>
      </p:sp>
      <p:sp>
        <p:nvSpPr>
          <p:cNvPr id="5" name="TextBox 4">
            <a:extLst>
              <a:ext uri="{FF2B5EF4-FFF2-40B4-BE49-F238E27FC236}">
                <a16:creationId xmlns:a16="http://schemas.microsoft.com/office/drawing/2014/main" id="{F181C63C-211E-2F4D-BE56-EEC75023FC28}"/>
              </a:ext>
            </a:extLst>
          </p:cNvPr>
          <p:cNvSpPr txBox="1"/>
          <p:nvPr/>
        </p:nvSpPr>
        <p:spPr>
          <a:xfrm>
            <a:off x="213080" y="3455690"/>
            <a:ext cx="8136904" cy="2523768"/>
          </a:xfrm>
          <a:prstGeom prst="rect">
            <a:avLst/>
          </a:prstGeom>
          <a:noFill/>
        </p:spPr>
        <p:txBody>
          <a:bodyPr wrap="square" rtlCol="0">
            <a:spAutoFit/>
          </a:bodyPr>
          <a:lstStyle/>
          <a:p>
            <a:r>
              <a:rPr lang="en-US" sz="2800" dirty="0">
                <a:solidFill>
                  <a:srgbClr val="FF0000"/>
                </a:solidFill>
                <a:highlight>
                  <a:srgbClr val="FFFF00"/>
                </a:highlight>
              </a:rPr>
              <a:t>一致性是核心</a:t>
            </a:r>
            <a:endParaRPr lang="en-US" altLang="zh-CN" sz="2800" dirty="0">
              <a:solidFill>
                <a:srgbClr val="FF0000"/>
              </a:solidFill>
              <a:highlight>
                <a:srgbClr val="FFFF00"/>
              </a:highlight>
            </a:endParaRPr>
          </a:p>
          <a:p>
            <a:endParaRPr lang="en-US" sz="2800" b="1" dirty="0"/>
          </a:p>
          <a:p>
            <a:r>
              <a:rPr lang="zh-CN" altLang="en-US" sz="2800" dirty="0">
                <a:highlight>
                  <a:srgbClr val="C0C0C0"/>
                </a:highlight>
              </a:rPr>
              <a:t>一致性</a:t>
            </a:r>
            <a:r>
              <a:rPr lang="en-US" altLang="zh-CN" sz="2800" dirty="0">
                <a:highlight>
                  <a:srgbClr val="C0C0C0"/>
                </a:highlight>
              </a:rPr>
              <a:t>(consensus) </a:t>
            </a:r>
            <a:r>
              <a:rPr lang="zh-CN" altLang="en-US" sz="2800" dirty="0">
                <a:highlight>
                  <a:srgbClr val="C0C0C0"/>
                </a:highlight>
              </a:rPr>
              <a:t>是指多智能体系统中的个体在局部协作和相互通信下，调整更新自己的行为，最终使得每个个体均达到相同的状态。</a:t>
            </a:r>
            <a:endParaRPr lang="en-US" altLang="zh-CN" sz="2800" dirty="0">
              <a:highlight>
                <a:srgbClr val="C0C0C0"/>
              </a:highlight>
            </a:endParaRPr>
          </a:p>
          <a:p>
            <a:endParaRPr lang="en-US" dirty="0"/>
          </a:p>
        </p:txBody>
      </p:sp>
    </p:spTree>
    <p:extLst>
      <p:ext uri="{BB962C8B-B14F-4D97-AF65-F5344CB8AC3E}">
        <p14:creationId xmlns:p14="http://schemas.microsoft.com/office/powerpoint/2010/main" val="256043372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同质个体在合作网络中的群集行为研究</a:t>
            </a:r>
            <a:endParaRPr lang="en-US" altLang="zh-CN" sz="3200" b="1" dirty="0"/>
          </a:p>
        </p:txBody>
      </p:sp>
      <p:sp>
        <p:nvSpPr>
          <p:cNvPr id="3" name="TextBox 2">
            <a:extLst>
              <a:ext uri="{FF2B5EF4-FFF2-40B4-BE49-F238E27FC236}">
                <a16:creationId xmlns:a16="http://schemas.microsoft.com/office/drawing/2014/main" id="{1A1A00CB-9974-5345-83D5-CA7339173235}"/>
              </a:ext>
            </a:extLst>
          </p:cNvPr>
          <p:cNvSpPr txBox="1"/>
          <p:nvPr/>
        </p:nvSpPr>
        <p:spPr>
          <a:xfrm>
            <a:off x="179512" y="1916833"/>
            <a:ext cx="8136904" cy="3970318"/>
          </a:xfrm>
          <a:prstGeom prst="rect">
            <a:avLst/>
          </a:prstGeom>
          <a:noFill/>
        </p:spPr>
        <p:txBody>
          <a:bodyPr wrap="square" rtlCol="0">
            <a:spAutoFit/>
          </a:bodyPr>
          <a:lstStyle/>
          <a:p>
            <a:r>
              <a:rPr lang="zh-CN" altLang="en-US" sz="3200" dirty="0">
                <a:highlight>
                  <a:srgbClr val="C0C0C0"/>
                </a:highlight>
              </a:rPr>
              <a:t>一致性</a:t>
            </a:r>
            <a:r>
              <a:rPr lang="zh-CN" altLang="en-US" sz="3200" dirty="0">
                <a:highlight>
                  <a:srgbClr val="C0C0C0"/>
                </a:highlight>
                <a:latin typeface="Angsana New" panose="02020603050405020304" pitchFamily="18" charset="-34"/>
                <a:cs typeface="Angsana New" panose="02020603050405020304" pitchFamily="18" charset="-34"/>
              </a:rPr>
              <a:t>问题解决的关键：</a:t>
            </a:r>
            <a:endParaRPr lang="en-US" altLang="zh-CN" sz="3200" dirty="0">
              <a:highlight>
                <a:srgbClr val="C0C0C0"/>
              </a:highlight>
              <a:latin typeface="Angsana New" panose="02020603050405020304" pitchFamily="18" charset="-34"/>
              <a:cs typeface="Angsana New" panose="02020603050405020304" pitchFamily="18" charset="-34"/>
            </a:endParaRPr>
          </a:p>
          <a:p>
            <a:endParaRPr lang="en-US" altLang="zh-CN" sz="3200" dirty="0">
              <a:highlight>
                <a:srgbClr val="C0C0C0"/>
              </a:highlight>
              <a:latin typeface="Angsana New" panose="02020603050405020304" pitchFamily="18" charset="-34"/>
              <a:cs typeface="Angsana New" panose="02020603050405020304" pitchFamily="18" charset="-34"/>
            </a:endParaRPr>
          </a:p>
          <a:p>
            <a:r>
              <a:rPr lang="zh-CN" altLang="en-US" sz="3200" dirty="0">
                <a:solidFill>
                  <a:schemeClr val="bg1"/>
                </a:solidFill>
                <a:highlight>
                  <a:srgbClr val="808080"/>
                </a:highlight>
                <a:latin typeface="Angsana New" panose="02020603050405020304" pitchFamily="18" charset="-34"/>
                <a:cs typeface="Angsana New" panose="02020603050405020304" pitchFamily="18" charset="-34"/>
              </a:rPr>
              <a:t>设计仅利用有限邻居信息的分布式协议。</a:t>
            </a:r>
            <a:endParaRPr lang="en-US" altLang="zh-CN" sz="3200" dirty="0">
              <a:solidFill>
                <a:schemeClr val="bg1"/>
              </a:solidFill>
              <a:highlight>
                <a:srgbClr val="808080"/>
              </a:highlight>
              <a:latin typeface="Angsana New" panose="02020603050405020304" pitchFamily="18" charset="-34"/>
              <a:cs typeface="Angsana New" panose="02020603050405020304" pitchFamily="18" charset="-34"/>
            </a:endParaRPr>
          </a:p>
          <a:p>
            <a:endParaRPr lang="en-US" altLang="zh-CN" sz="3200" dirty="0">
              <a:solidFill>
                <a:schemeClr val="bg1"/>
              </a:solidFill>
              <a:highlight>
                <a:srgbClr val="808080"/>
              </a:highlight>
              <a:latin typeface="Angsana New" panose="02020603050405020304" pitchFamily="18" charset="-34"/>
              <a:cs typeface="Angsana New" panose="02020603050405020304" pitchFamily="18" charset="-34"/>
            </a:endParaRPr>
          </a:p>
          <a:p>
            <a:r>
              <a:rPr lang="zh-CN" altLang="en-US" sz="3200" dirty="0">
                <a:solidFill>
                  <a:schemeClr val="bg1"/>
                </a:solidFill>
                <a:highlight>
                  <a:srgbClr val="808080"/>
                </a:highlight>
                <a:latin typeface="Angsana New" panose="02020603050405020304" pitchFamily="18" charset="-34"/>
                <a:cs typeface="Angsana New" panose="02020603050405020304" pitchFamily="18" charset="-34"/>
              </a:rPr>
              <a:t>目前合作网络中的分布式协议的设计往往采用个体间相对状态的加权和形式，同时权重均取为正数。</a:t>
            </a:r>
            <a:endParaRPr lang="en-US" sz="3200" dirty="0">
              <a:solidFill>
                <a:schemeClr val="bg1"/>
              </a:solidFill>
              <a:highlight>
                <a:srgbClr val="808080"/>
              </a:highlight>
              <a:latin typeface="Angsana New" panose="02020603050405020304" pitchFamily="18" charset="-34"/>
              <a:cs typeface="Angsana New" panose="02020603050405020304" pitchFamily="18" charset="-34"/>
            </a:endParaRPr>
          </a:p>
          <a:p>
            <a:endParaRPr lang="en-US" sz="2800" b="1" dirty="0"/>
          </a:p>
        </p:txBody>
      </p:sp>
    </p:spTree>
    <p:extLst>
      <p:ext uri="{BB962C8B-B14F-4D97-AF65-F5344CB8AC3E}">
        <p14:creationId xmlns:p14="http://schemas.microsoft.com/office/powerpoint/2010/main" val="357968108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同质个体在合作网络中的群集行为研究</a:t>
            </a:r>
            <a:endParaRPr lang="en-US" altLang="zh-CN" sz="3200" b="1" dirty="0"/>
          </a:p>
        </p:txBody>
      </p:sp>
      <p:sp>
        <p:nvSpPr>
          <p:cNvPr id="3" name="TextBox 2">
            <a:extLst>
              <a:ext uri="{FF2B5EF4-FFF2-40B4-BE49-F238E27FC236}">
                <a16:creationId xmlns:a16="http://schemas.microsoft.com/office/drawing/2014/main" id="{1A1A00CB-9974-5345-83D5-CA7339173235}"/>
              </a:ext>
            </a:extLst>
          </p:cNvPr>
          <p:cNvSpPr txBox="1"/>
          <p:nvPr/>
        </p:nvSpPr>
        <p:spPr>
          <a:xfrm>
            <a:off x="179512" y="1916835"/>
            <a:ext cx="8136904" cy="3662541"/>
          </a:xfrm>
          <a:prstGeom prst="rect">
            <a:avLst/>
          </a:prstGeom>
          <a:noFill/>
        </p:spPr>
        <p:txBody>
          <a:bodyPr wrap="square" rtlCol="0">
            <a:spAutoFit/>
          </a:bodyPr>
          <a:lstStyle/>
          <a:p>
            <a:r>
              <a:rPr lang="zh-CN" altLang="en-US" sz="3200" dirty="0">
                <a:highlight>
                  <a:srgbClr val="C0C0C0"/>
                </a:highlight>
              </a:rPr>
              <a:t>一致性</a:t>
            </a:r>
            <a:r>
              <a:rPr lang="zh-CN" altLang="en-US" sz="3200" dirty="0">
                <a:highlight>
                  <a:srgbClr val="C0C0C0"/>
                </a:highlight>
                <a:latin typeface="Angsana New" panose="02020603050405020304" pitchFamily="18" charset="-34"/>
                <a:cs typeface="Angsana New" panose="02020603050405020304" pitchFamily="18" charset="-34"/>
              </a:rPr>
              <a:t>问题的研究：</a:t>
            </a:r>
            <a:endParaRPr lang="en-US" altLang="zh-CN" sz="3200" dirty="0">
              <a:highlight>
                <a:srgbClr val="C0C0C0"/>
              </a:highlight>
              <a:latin typeface="Angsana New" panose="02020603050405020304" pitchFamily="18" charset="-34"/>
              <a:cs typeface="Angsana New" panose="02020603050405020304" pitchFamily="18" charset="-34"/>
            </a:endParaRPr>
          </a:p>
          <a:p>
            <a:endParaRPr lang="en-US" altLang="zh-CN" sz="3200" dirty="0">
              <a:highlight>
                <a:srgbClr val="C0C0C0"/>
              </a:highlight>
              <a:latin typeface="Angsana New" panose="02020603050405020304" pitchFamily="18" charset="-34"/>
              <a:cs typeface="Angsana New" panose="02020603050405020304" pitchFamily="18" charset="-34"/>
            </a:endParaRPr>
          </a:p>
          <a:p>
            <a:r>
              <a:rPr lang="zh-CN" altLang="en-US" sz="2800" b="1" dirty="0">
                <a:solidFill>
                  <a:schemeClr val="bg1"/>
                </a:solidFill>
                <a:highlight>
                  <a:srgbClr val="808080"/>
                </a:highlight>
              </a:rPr>
              <a:t>为降低通信成本，</a:t>
            </a:r>
            <a:r>
              <a:rPr lang="en-US" sz="2800" b="1" dirty="0" err="1">
                <a:solidFill>
                  <a:schemeClr val="bg1"/>
                </a:solidFill>
                <a:highlight>
                  <a:srgbClr val="808080"/>
                </a:highlight>
              </a:rPr>
              <a:t>Seyboth</a:t>
            </a:r>
            <a:r>
              <a:rPr lang="en-US" sz="2800" b="1" dirty="0">
                <a:solidFill>
                  <a:schemeClr val="bg1"/>
                </a:solidFill>
                <a:highlight>
                  <a:srgbClr val="808080"/>
                </a:highlight>
              </a:rPr>
              <a:t> </a:t>
            </a:r>
            <a:r>
              <a:rPr lang="en-US" sz="2800" b="1" baseline="30000" dirty="0">
                <a:solidFill>
                  <a:schemeClr val="bg1"/>
                </a:solidFill>
                <a:highlight>
                  <a:srgbClr val="808080"/>
                </a:highlight>
              </a:rPr>
              <a:t>[1]</a:t>
            </a:r>
            <a:r>
              <a:rPr lang="zh-CN" altLang="en-US" sz="2800" b="1" dirty="0">
                <a:solidFill>
                  <a:schemeClr val="bg1"/>
                </a:solidFill>
                <a:highlight>
                  <a:srgbClr val="808080"/>
                </a:highlight>
              </a:rPr>
              <a:t>等针对一阶积分器的个体模型，在有无时滞两种情况下，分别设计了</a:t>
            </a:r>
            <a:r>
              <a:rPr lang="zh-CN" altLang="en-US" sz="2800" b="1" dirty="0">
                <a:solidFill>
                  <a:srgbClr val="FF0000"/>
                </a:solidFill>
                <a:highlight>
                  <a:srgbClr val="FFFF00"/>
                </a:highlight>
              </a:rPr>
              <a:t>基于事件驱动的分布式协议。</a:t>
            </a:r>
            <a:endParaRPr lang="en-US" altLang="zh-CN" sz="2800" b="1" dirty="0">
              <a:solidFill>
                <a:srgbClr val="FF0000"/>
              </a:solidFill>
              <a:highlight>
                <a:srgbClr val="FFFF00"/>
              </a:highlight>
            </a:endParaRPr>
          </a:p>
          <a:p>
            <a:endParaRPr lang="en-US" altLang="zh-CN" sz="2800" b="1" dirty="0">
              <a:solidFill>
                <a:srgbClr val="FF0000"/>
              </a:solidFill>
              <a:highlight>
                <a:srgbClr val="FFFF00"/>
              </a:highlight>
            </a:endParaRPr>
          </a:p>
          <a:p>
            <a:r>
              <a:rPr lang="zh-CN" altLang="en-US" sz="2800" b="1" dirty="0">
                <a:solidFill>
                  <a:schemeClr val="bg1"/>
                </a:solidFill>
                <a:highlight>
                  <a:srgbClr val="808080"/>
                </a:highlight>
              </a:rPr>
              <a:t>个体的状态最终吸引到一个球形区域内，有效地避免 </a:t>
            </a:r>
            <a:r>
              <a:rPr lang="en-US" sz="2800" b="1" dirty="0">
                <a:solidFill>
                  <a:schemeClr val="bg1"/>
                </a:solidFill>
                <a:highlight>
                  <a:srgbClr val="808080"/>
                </a:highlight>
              </a:rPr>
              <a:t>Zeno( </a:t>
            </a:r>
            <a:r>
              <a:rPr lang="zh-CN" altLang="en-US" sz="2800" b="1" dirty="0">
                <a:solidFill>
                  <a:schemeClr val="bg1"/>
                </a:solidFill>
                <a:highlight>
                  <a:srgbClr val="808080"/>
                </a:highlight>
              </a:rPr>
              <a:t>芝诺</a:t>
            </a:r>
            <a:r>
              <a:rPr lang="en-US" altLang="zh-CN" sz="2800" b="1" dirty="0">
                <a:solidFill>
                  <a:schemeClr val="bg1"/>
                </a:solidFill>
                <a:highlight>
                  <a:srgbClr val="808080"/>
                </a:highlight>
              </a:rPr>
              <a:t>) </a:t>
            </a:r>
            <a:r>
              <a:rPr lang="zh-CN" altLang="en-US" sz="2800" b="1" dirty="0">
                <a:solidFill>
                  <a:schemeClr val="bg1"/>
                </a:solidFill>
                <a:highlight>
                  <a:srgbClr val="808080"/>
                </a:highlight>
              </a:rPr>
              <a:t>现象的发生</a:t>
            </a:r>
            <a:endParaRPr lang="en-US" sz="2800" b="1" dirty="0">
              <a:solidFill>
                <a:schemeClr val="bg1"/>
              </a:solidFill>
              <a:highlight>
                <a:srgbClr val="808080"/>
              </a:highlight>
            </a:endParaRPr>
          </a:p>
        </p:txBody>
      </p:sp>
    </p:spTree>
    <p:extLst>
      <p:ext uri="{BB962C8B-B14F-4D97-AF65-F5344CB8AC3E}">
        <p14:creationId xmlns:p14="http://schemas.microsoft.com/office/powerpoint/2010/main" val="318273398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同质个体在合作网络中的群集行为研究</a:t>
            </a:r>
            <a:endParaRPr lang="en-US" altLang="zh-CN" sz="3200" b="1" dirty="0"/>
          </a:p>
        </p:txBody>
      </p:sp>
      <p:sp>
        <p:nvSpPr>
          <p:cNvPr id="3" name="TextBox 2">
            <a:extLst>
              <a:ext uri="{FF2B5EF4-FFF2-40B4-BE49-F238E27FC236}">
                <a16:creationId xmlns:a16="http://schemas.microsoft.com/office/drawing/2014/main" id="{1A1A00CB-9974-5345-83D5-CA7339173235}"/>
              </a:ext>
            </a:extLst>
          </p:cNvPr>
          <p:cNvSpPr txBox="1"/>
          <p:nvPr/>
        </p:nvSpPr>
        <p:spPr>
          <a:xfrm>
            <a:off x="251520" y="1340771"/>
            <a:ext cx="8136904" cy="4524315"/>
          </a:xfrm>
          <a:prstGeom prst="rect">
            <a:avLst/>
          </a:prstGeom>
          <a:noFill/>
        </p:spPr>
        <p:txBody>
          <a:bodyPr wrap="square" rtlCol="0">
            <a:spAutoFit/>
          </a:bodyPr>
          <a:lstStyle/>
          <a:p>
            <a:r>
              <a:rPr lang="zh-CN" altLang="en-US" sz="3200" dirty="0">
                <a:highlight>
                  <a:srgbClr val="C0C0C0"/>
                </a:highlight>
              </a:rPr>
              <a:t>一致性</a:t>
            </a:r>
            <a:r>
              <a:rPr lang="zh-CN" altLang="en-US" sz="3200" dirty="0">
                <a:highlight>
                  <a:srgbClr val="C0C0C0"/>
                </a:highlight>
                <a:latin typeface="Angsana New" panose="02020603050405020304" pitchFamily="18" charset="-34"/>
                <a:cs typeface="Angsana New" panose="02020603050405020304" pitchFamily="18" charset="-34"/>
              </a:rPr>
              <a:t>问题的研究：</a:t>
            </a:r>
            <a:endParaRPr lang="en-US" altLang="zh-CN" sz="3200" dirty="0">
              <a:highlight>
                <a:srgbClr val="C0C0C0"/>
              </a:highlight>
              <a:latin typeface="Angsana New" panose="02020603050405020304" pitchFamily="18" charset="-34"/>
              <a:cs typeface="Angsana New" panose="02020603050405020304" pitchFamily="18" charset="-34"/>
            </a:endParaRPr>
          </a:p>
          <a:p>
            <a:endParaRPr lang="en-US" altLang="zh-CN" sz="3200" dirty="0">
              <a:highlight>
                <a:srgbClr val="C0C0C0"/>
              </a:highlight>
              <a:latin typeface="Angsana New" panose="02020603050405020304" pitchFamily="18" charset="-34"/>
              <a:cs typeface="Angsana New" panose="02020603050405020304" pitchFamily="18" charset="-34"/>
            </a:endParaRPr>
          </a:p>
          <a:p>
            <a:r>
              <a:rPr lang="en-US" sz="2800" dirty="0">
                <a:highlight>
                  <a:srgbClr val="C0C0C0"/>
                </a:highlight>
                <a:latin typeface="+mj-ea"/>
                <a:ea typeface="+mj-ea"/>
              </a:rPr>
              <a:t>实际物理中</a:t>
            </a:r>
            <a:r>
              <a:rPr lang="zh-CN" altLang="en-US" sz="2800" dirty="0">
                <a:highlight>
                  <a:srgbClr val="C0C0C0"/>
                </a:highlight>
                <a:latin typeface="+mj-ea"/>
                <a:ea typeface="+mj-ea"/>
              </a:rPr>
              <a:t>，</a:t>
            </a:r>
            <a:r>
              <a:rPr lang="en-US" sz="2800" dirty="0">
                <a:highlight>
                  <a:srgbClr val="C0C0C0"/>
                </a:highlight>
                <a:latin typeface="+mj-ea"/>
                <a:ea typeface="+mj-ea"/>
              </a:rPr>
              <a:t>个体运动采用牛顿第二定律来刻画</a:t>
            </a:r>
            <a:r>
              <a:rPr lang="en-US" altLang="zh-CN" sz="2800" b="1" dirty="0">
                <a:highlight>
                  <a:srgbClr val="C0C0C0"/>
                </a:highlight>
                <a:latin typeface="+mj-ea"/>
                <a:ea typeface="+mj-ea"/>
              </a:rPr>
              <a:t>—</a:t>
            </a:r>
            <a:r>
              <a:rPr lang="zh-CN" altLang="en-US" sz="2800" b="1" dirty="0">
                <a:highlight>
                  <a:srgbClr val="C0C0C0"/>
                </a:highlight>
                <a:latin typeface="+mj-ea"/>
                <a:ea typeface="+mj-ea"/>
              </a:rPr>
              <a:t>二阶积分器来刻画（位置，速度）</a:t>
            </a:r>
            <a:endParaRPr lang="en-US" altLang="zh-CN" sz="2800" b="1" dirty="0">
              <a:highlight>
                <a:srgbClr val="C0C0C0"/>
              </a:highlight>
              <a:latin typeface="+mj-ea"/>
              <a:ea typeface="+mj-ea"/>
            </a:endParaRPr>
          </a:p>
          <a:p>
            <a:endParaRPr lang="en-US" sz="2800" b="1" dirty="0">
              <a:solidFill>
                <a:schemeClr val="bg1"/>
              </a:solidFill>
              <a:highlight>
                <a:srgbClr val="808080"/>
              </a:highlight>
            </a:endParaRPr>
          </a:p>
          <a:p>
            <a:r>
              <a:rPr lang="en-US" sz="2800" b="1" dirty="0" err="1">
                <a:solidFill>
                  <a:schemeClr val="bg1"/>
                </a:solidFill>
                <a:highlight>
                  <a:srgbClr val="808080"/>
                </a:highlight>
              </a:rPr>
              <a:t>Xie</a:t>
            </a:r>
            <a:r>
              <a:rPr lang="en-US" sz="2800" b="1" dirty="0">
                <a:solidFill>
                  <a:schemeClr val="bg1"/>
                </a:solidFill>
                <a:highlight>
                  <a:srgbClr val="808080"/>
                </a:highlight>
              </a:rPr>
              <a:t> </a:t>
            </a:r>
            <a:r>
              <a:rPr lang="zh-CN" altLang="en-US" sz="2800" b="1" dirty="0">
                <a:solidFill>
                  <a:schemeClr val="bg1"/>
                </a:solidFill>
                <a:highlight>
                  <a:srgbClr val="808080"/>
                </a:highlight>
              </a:rPr>
              <a:t>等</a:t>
            </a:r>
            <a:r>
              <a:rPr lang="zh-CN" altLang="en-US" sz="2800" b="1" baseline="30000" dirty="0">
                <a:solidFill>
                  <a:schemeClr val="bg1"/>
                </a:solidFill>
                <a:highlight>
                  <a:srgbClr val="808080"/>
                </a:highlight>
              </a:rPr>
              <a:t>［</a:t>
            </a:r>
            <a:r>
              <a:rPr lang="en-US" altLang="zh-CN" sz="2800" b="1" baseline="30000" dirty="0">
                <a:solidFill>
                  <a:schemeClr val="bg1"/>
                </a:solidFill>
                <a:highlight>
                  <a:srgbClr val="808080"/>
                </a:highlight>
              </a:rPr>
              <a:t>2</a:t>
            </a:r>
            <a:r>
              <a:rPr lang="zh-CN" altLang="en-US" sz="2800" b="1" baseline="30000" dirty="0">
                <a:solidFill>
                  <a:schemeClr val="bg1"/>
                </a:solidFill>
                <a:highlight>
                  <a:srgbClr val="808080"/>
                </a:highlight>
              </a:rPr>
              <a:t>］</a:t>
            </a:r>
            <a:r>
              <a:rPr lang="zh-CN" altLang="en-US" sz="2800" b="1" dirty="0">
                <a:solidFill>
                  <a:schemeClr val="bg1"/>
                </a:solidFill>
                <a:highlight>
                  <a:srgbClr val="808080"/>
                </a:highlight>
              </a:rPr>
              <a:t>考虑二阶个体的一致性，首次设计了带有速度阻尼项的分布式协议，研究发现，在此协</a:t>
            </a:r>
          </a:p>
          <a:p>
            <a:r>
              <a:rPr lang="zh-CN" altLang="en-US" sz="2800" b="1" dirty="0">
                <a:solidFill>
                  <a:schemeClr val="bg1"/>
                </a:solidFill>
                <a:highlight>
                  <a:srgbClr val="808080"/>
                </a:highlight>
              </a:rPr>
              <a:t>议下，随着时间的推移，所有的个体逐渐接近到某一固定的位置，同时每个个体的速度趋于 </a:t>
            </a:r>
            <a:r>
              <a:rPr lang="en-US" altLang="zh-CN" sz="2800" b="1" dirty="0">
                <a:solidFill>
                  <a:schemeClr val="bg1"/>
                </a:solidFill>
                <a:highlight>
                  <a:srgbClr val="808080"/>
                </a:highlight>
              </a:rPr>
              <a:t>0</a:t>
            </a:r>
            <a:r>
              <a:rPr lang="zh-CN" altLang="en-US" sz="2800" b="1" dirty="0">
                <a:solidFill>
                  <a:schemeClr val="bg1"/>
                </a:solidFill>
                <a:highlight>
                  <a:srgbClr val="808080"/>
                </a:highlight>
              </a:rPr>
              <a:t>，即实现了静态一致．</a:t>
            </a:r>
            <a:endParaRPr lang="en-US" sz="2800" b="1" dirty="0">
              <a:solidFill>
                <a:schemeClr val="bg1"/>
              </a:solidFill>
              <a:highlight>
                <a:srgbClr val="808080"/>
              </a:highlight>
            </a:endParaRPr>
          </a:p>
        </p:txBody>
      </p:sp>
    </p:spTree>
    <p:extLst>
      <p:ext uri="{BB962C8B-B14F-4D97-AF65-F5344CB8AC3E}">
        <p14:creationId xmlns:p14="http://schemas.microsoft.com/office/powerpoint/2010/main" val="310683756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同质个体在合作网络中的群集行为研究</a:t>
            </a:r>
            <a:endParaRPr lang="en-US" altLang="zh-CN" sz="3200" b="1" dirty="0"/>
          </a:p>
        </p:txBody>
      </p:sp>
      <p:sp>
        <p:nvSpPr>
          <p:cNvPr id="3" name="TextBox 2">
            <a:extLst>
              <a:ext uri="{FF2B5EF4-FFF2-40B4-BE49-F238E27FC236}">
                <a16:creationId xmlns:a16="http://schemas.microsoft.com/office/drawing/2014/main" id="{1A1A00CB-9974-5345-83D5-CA7339173235}"/>
              </a:ext>
            </a:extLst>
          </p:cNvPr>
          <p:cNvSpPr txBox="1"/>
          <p:nvPr/>
        </p:nvSpPr>
        <p:spPr>
          <a:xfrm>
            <a:off x="251520" y="1340771"/>
            <a:ext cx="8136904" cy="4524315"/>
          </a:xfrm>
          <a:prstGeom prst="rect">
            <a:avLst/>
          </a:prstGeom>
          <a:noFill/>
        </p:spPr>
        <p:txBody>
          <a:bodyPr wrap="square" rtlCol="0">
            <a:spAutoFit/>
          </a:bodyPr>
          <a:lstStyle/>
          <a:p>
            <a:r>
              <a:rPr lang="zh-CN" altLang="en-US" sz="3200" dirty="0">
                <a:highlight>
                  <a:srgbClr val="C0C0C0"/>
                </a:highlight>
              </a:rPr>
              <a:t>群一致性</a:t>
            </a:r>
            <a:r>
              <a:rPr lang="zh-CN" altLang="en-US" sz="3200" dirty="0">
                <a:highlight>
                  <a:srgbClr val="C0C0C0"/>
                </a:highlight>
                <a:latin typeface="Angsana New" panose="02020603050405020304" pitchFamily="18" charset="-34"/>
                <a:cs typeface="Angsana New" panose="02020603050405020304" pitchFamily="18" charset="-34"/>
              </a:rPr>
              <a:t>问题的研究：</a:t>
            </a:r>
            <a:endParaRPr lang="en-US" altLang="zh-CN" sz="3200" dirty="0">
              <a:highlight>
                <a:srgbClr val="C0C0C0"/>
              </a:highlight>
              <a:latin typeface="Angsana New" panose="02020603050405020304" pitchFamily="18" charset="-34"/>
              <a:cs typeface="Angsana New" panose="02020603050405020304" pitchFamily="18" charset="-34"/>
            </a:endParaRPr>
          </a:p>
          <a:p>
            <a:endParaRPr lang="en-US" altLang="zh-CN" sz="3200" dirty="0">
              <a:highlight>
                <a:srgbClr val="C0C0C0"/>
              </a:highlight>
              <a:latin typeface="Angsana New" panose="02020603050405020304" pitchFamily="18" charset="-34"/>
              <a:cs typeface="Angsana New" panose="02020603050405020304" pitchFamily="18" charset="-34"/>
            </a:endParaRPr>
          </a:p>
          <a:p>
            <a:r>
              <a:rPr lang="zh-CN" altLang="en-US" sz="2800" b="1" dirty="0">
                <a:solidFill>
                  <a:schemeClr val="bg1"/>
                </a:solidFill>
                <a:highlight>
                  <a:srgbClr val="808080"/>
                </a:highlight>
              </a:rPr>
              <a:t>作为一致性问题的深入和细化，群一致性</a:t>
            </a:r>
            <a:r>
              <a:rPr lang="en-US" altLang="zh-CN" sz="2800" b="1" dirty="0">
                <a:solidFill>
                  <a:schemeClr val="bg1"/>
                </a:solidFill>
                <a:highlight>
                  <a:srgbClr val="808080"/>
                </a:highlight>
              </a:rPr>
              <a:t>( group consensus) </a:t>
            </a:r>
            <a:r>
              <a:rPr lang="zh-CN" altLang="en-US" sz="2800" b="1" dirty="0">
                <a:solidFill>
                  <a:schemeClr val="bg1"/>
                </a:solidFill>
                <a:highlight>
                  <a:srgbClr val="808080"/>
                </a:highlight>
              </a:rPr>
              <a:t>现象在自然界中广泛存在，如不同鱼群聚集而生、社会阶层的形成等。</a:t>
            </a:r>
            <a:endParaRPr lang="en-US" altLang="zh-CN" sz="2800" b="1" dirty="0">
              <a:solidFill>
                <a:schemeClr val="bg1"/>
              </a:solidFill>
              <a:highlight>
                <a:srgbClr val="808080"/>
              </a:highlight>
            </a:endParaRPr>
          </a:p>
          <a:p>
            <a:endParaRPr lang="en-US" sz="2800" b="1" dirty="0">
              <a:solidFill>
                <a:schemeClr val="bg1"/>
              </a:solidFill>
            </a:endParaRPr>
          </a:p>
          <a:p>
            <a:r>
              <a:rPr lang="zh-CN" altLang="en-US" sz="2800" b="1" dirty="0">
                <a:solidFill>
                  <a:srgbClr val="FF0000"/>
                </a:solidFill>
                <a:highlight>
                  <a:srgbClr val="FFFF00"/>
                </a:highlight>
              </a:rPr>
              <a:t>群一致性：</a:t>
            </a:r>
            <a:endParaRPr lang="en-US" altLang="zh-CN" sz="2800" b="1" dirty="0">
              <a:solidFill>
                <a:srgbClr val="FF0000"/>
              </a:solidFill>
              <a:highlight>
                <a:srgbClr val="FFFF00"/>
              </a:highlight>
            </a:endParaRPr>
          </a:p>
          <a:p>
            <a:r>
              <a:rPr lang="zh-CN" altLang="en-US" sz="2800" b="1" dirty="0">
                <a:solidFill>
                  <a:schemeClr val="bg1"/>
                </a:solidFill>
                <a:highlight>
                  <a:srgbClr val="808080"/>
                </a:highlight>
              </a:rPr>
              <a:t>多智能体系统中的个体根据某种规则被划分成若干个子群，同一个子群中的个体趋于同一状态，同时不同子群中的个体趋于不同的状态</a:t>
            </a:r>
            <a:endParaRPr lang="en-US" sz="2800" b="1" dirty="0">
              <a:solidFill>
                <a:schemeClr val="bg1"/>
              </a:solidFill>
              <a:highlight>
                <a:srgbClr val="808080"/>
              </a:highlight>
            </a:endParaRPr>
          </a:p>
        </p:txBody>
      </p:sp>
    </p:spTree>
    <p:extLst>
      <p:ext uri="{BB962C8B-B14F-4D97-AF65-F5344CB8AC3E}">
        <p14:creationId xmlns:p14="http://schemas.microsoft.com/office/powerpoint/2010/main" val="21972797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同质个体在合作网络中的群集行为研究</a:t>
            </a:r>
            <a:endParaRPr lang="en-US" altLang="zh-CN" sz="3200" b="1" dirty="0"/>
          </a:p>
        </p:txBody>
      </p:sp>
      <p:sp>
        <p:nvSpPr>
          <p:cNvPr id="3" name="TextBox 2">
            <a:extLst>
              <a:ext uri="{FF2B5EF4-FFF2-40B4-BE49-F238E27FC236}">
                <a16:creationId xmlns:a16="http://schemas.microsoft.com/office/drawing/2014/main" id="{1A1A00CB-9974-5345-83D5-CA7339173235}"/>
              </a:ext>
            </a:extLst>
          </p:cNvPr>
          <p:cNvSpPr txBox="1"/>
          <p:nvPr/>
        </p:nvSpPr>
        <p:spPr>
          <a:xfrm>
            <a:off x="179512" y="1340771"/>
            <a:ext cx="8136904" cy="2800767"/>
          </a:xfrm>
          <a:prstGeom prst="rect">
            <a:avLst/>
          </a:prstGeom>
          <a:noFill/>
        </p:spPr>
        <p:txBody>
          <a:bodyPr wrap="square" rtlCol="0">
            <a:spAutoFit/>
          </a:bodyPr>
          <a:lstStyle/>
          <a:p>
            <a:r>
              <a:rPr lang="zh-CN" altLang="en-US" sz="3200" dirty="0">
                <a:highlight>
                  <a:srgbClr val="C0C0C0"/>
                </a:highlight>
              </a:rPr>
              <a:t>群一致性</a:t>
            </a:r>
            <a:r>
              <a:rPr lang="zh-CN" altLang="en-US" sz="3200" dirty="0">
                <a:highlight>
                  <a:srgbClr val="C0C0C0"/>
                </a:highlight>
                <a:latin typeface="Angsana New" panose="02020603050405020304" pitchFamily="18" charset="-34"/>
                <a:cs typeface="Angsana New" panose="02020603050405020304" pitchFamily="18" charset="-34"/>
              </a:rPr>
              <a:t>问题的研究难点：</a:t>
            </a:r>
            <a:endParaRPr lang="en-US" altLang="zh-CN" sz="3200" dirty="0">
              <a:highlight>
                <a:srgbClr val="C0C0C0"/>
              </a:highlight>
              <a:latin typeface="Angsana New" panose="02020603050405020304" pitchFamily="18" charset="-34"/>
              <a:cs typeface="Angsana New" panose="02020603050405020304" pitchFamily="18" charset="-34"/>
            </a:endParaRPr>
          </a:p>
          <a:p>
            <a:endParaRPr lang="en-US" altLang="zh-CN" sz="3200" dirty="0">
              <a:highlight>
                <a:srgbClr val="C0C0C0"/>
              </a:highlight>
              <a:latin typeface="Angsana New" panose="02020603050405020304" pitchFamily="18" charset="-34"/>
              <a:cs typeface="Angsana New" panose="02020603050405020304" pitchFamily="18" charset="-34"/>
            </a:endParaRPr>
          </a:p>
          <a:p>
            <a:r>
              <a:rPr lang="zh-CN" altLang="en-US" sz="2800" dirty="0">
                <a:solidFill>
                  <a:schemeClr val="bg1"/>
                </a:solidFill>
                <a:highlight>
                  <a:srgbClr val="808080"/>
                </a:highlight>
                <a:latin typeface="Angsana New" panose="02020603050405020304" pitchFamily="18" charset="-34"/>
                <a:cs typeface="Angsana New" panose="02020603050405020304" pitchFamily="18" charset="-34"/>
              </a:rPr>
              <a:t>（</a:t>
            </a:r>
            <a:r>
              <a:rPr lang="en-US" altLang="zh-CN" sz="2800" dirty="0">
                <a:solidFill>
                  <a:schemeClr val="bg1"/>
                </a:solidFill>
                <a:highlight>
                  <a:srgbClr val="808080"/>
                </a:highlight>
                <a:latin typeface="Times New Roman" panose="02020603050405020304" pitchFamily="18" charset="0"/>
                <a:cs typeface="Times New Roman" panose="02020603050405020304" pitchFamily="18" charset="0"/>
              </a:rPr>
              <a:t>1</a:t>
            </a:r>
            <a:r>
              <a:rPr lang="zh-CN" altLang="en-US" sz="2800" dirty="0">
                <a:solidFill>
                  <a:schemeClr val="bg1"/>
                </a:solidFill>
                <a:highlight>
                  <a:srgbClr val="808080"/>
                </a:highlight>
                <a:latin typeface="Angsana New" panose="02020603050405020304" pitchFamily="18" charset="-34"/>
                <a:cs typeface="Angsana New" panose="02020603050405020304" pitchFamily="18" charset="-34"/>
              </a:rPr>
              <a:t>）呈现出多个一致状态</a:t>
            </a:r>
            <a:endParaRPr lang="en-US" altLang="zh-CN" sz="2800" dirty="0">
              <a:solidFill>
                <a:schemeClr val="bg1"/>
              </a:solidFill>
              <a:highlight>
                <a:srgbClr val="808080"/>
              </a:highlight>
              <a:latin typeface="Angsana New" panose="02020603050405020304" pitchFamily="18" charset="-34"/>
              <a:cs typeface="Angsana New" panose="02020603050405020304" pitchFamily="18" charset="-34"/>
            </a:endParaRPr>
          </a:p>
          <a:p>
            <a:endParaRPr lang="en-US" altLang="zh-CN" sz="2800" dirty="0">
              <a:solidFill>
                <a:schemeClr val="bg1"/>
              </a:solidFill>
              <a:highlight>
                <a:srgbClr val="808080"/>
              </a:highlight>
              <a:latin typeface="Angsana New" panose="02020603050405020304" pitchFamily="18" charset="-34"/>
              <a:cs typeface="Angsana New" panose="02020603050405020304" pitchFamily="18" charset="-34"/>
            </a:endParaRPr>
          </a:p>
          <a:p>
            <a:r>
              <a:rPr lang="zh-CN" altLang="en-US" sz="2800" dirty="0">
                <a:solidFill>
                  <a:schemeClr val="bg1"/>
                </a:solidFill>
                <a:highlight>
                  <a:srgbClr val="808080"/>
                </a:highlight>
                <a:latin typeface="Angsana New" panose="02020603050405020304" pitchFamily="18" charset="-34"/>
                <a:cs typeface="Angsana New" panose="02020603050405020304" pitchFamily="18" charset="-34"/>
              </a:rPr>
              <a:t>（</a:t>
            </a:r>
            <a:r>
              <a:rPr lang="en-US" altLang="zh-CN" sz="2800" dirty="0">
                <a:solidFill>
                  <a:schemeClr val="bg1"/>
                </a:solidFill>
                <a:highlight>
                  <a:srgbClr val="808080"/>
                </a:highlight>
                <a:latin typeface="Times New Roman" panose="02020603050405020304" pitchFamily="18" charset="0"/>
                <a:cs typeface="Times New Roman" panose="02020603050405020304" pitchFamily="18" charset="0"/>
              </a:rPr>
              <a:t>2</a:t>
            </a:r>
            <a:r>
              <a:rPr lang="zh-CN" altLang="en-US" sz="2800" dirty="0">
                <a:solidFill>
                  <a:schemeClr val="bg1"/>
                </a:solidFill>
                <a:highlight>
                  <a:srgbClr val="808080"/>
                </a:highlight>
                <a:latin typeface="Angsana New" panose="02020603050405020304" pitchFamily="18" charset="-34"/>
                <a:cs typeface="Angsana New" panose="02020603050405020304" pitchFamily="18" charset="-34"/>
              </a:rPr>
              <a:t>） 个体不仅与群内部的邻居进行信息交换，还和不同群的个体也有信息交互。</a:t>
            </a:r>
          </a:p>
        </p:txBody>
      </p:sp>
    </p:spTree>
    <p:extLst>
      <p:ext uri="{BB962C8B-B14F-4D97-AF65-F5344CB8AC3E}">
        <p14:creationId xmlns:p14="http://schemas.microsoft.com/office/powerpoint/2010/main" val="303341900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异质多智能体系统的群集行为研究</a:t>
            </a:r>
            <a:endParaRPr lang="en-US" altLang="zh-CN" sz="3200" b="1" dirty="0"/>
          </a:p>
        </p:txBody>
      </p:sp>
      <p:sp>
        <p:nvSpPr>
          <p:cNvPr id="3" name="TextBox 2">
            <a:extLst>
              <a:ext uri="{FF2B5EF4-FFF2-40B4-BE49-F238E27FC236}">
                <a16:creationId xmlns:a16="http://schemas.microsoft.com/office/drawing/2014/main" id="{1A1A00CB-9974-5345-83D5-CA7339173235}"/>
              </a:ext>
            </a:extLst>
          </p:cNvPr>
          <p:cNvSpPr txBox="1"/>
          <p:nvPr/>
        </p:nvSpPr>
        <p:spPr>
          <a:xfrm>
            <a:off x="179516" y="1300494"/>
            <a:ext cx="8136903" cy="1815882"/>
          </a:xfrm>
          <a:prstGeom prst="rect">
            <a:avLst/>
          </a:prstGeom>
          <a:noFill/>
          <a:effectLst>
            <a:outerShdw blurRad="50800" dist="50800" dir="5400000" algn="ctr" rotWithShape="0">
              <a:schemeClr val="tx1">
                <a:lumMod val="50000"/>
                <a:lumOff val="50000"/>
              </a:schemeClr>
            </a:outerShdw>
          </a:effectLst>
        </p:spPr>
        <p:txBody>
          <a:bodyPr wrap="square" rtlCol="0">
            <a:spAutoFit/>
          </a:bodyPr>
          <a:lstStyle/>
          <a:p>
            <a:r>
              <a:rPr lang="zh-CN" altLang="en-US" sz="2800" dirty="0">
                <a:highlight>
                  <a:srgbClr val="C0C0C0"/>
                </a:highlight>
              </a:rPr>
              <a:t>异质：</a:t>
            </a:r>
            <a:endParaRPr lang="en-US" altLang="zh-CN" sz="2800" dirty="0">
              <a:highlight>
                <a:srgbClr val="C0C0C0"/>
              </a:highlight>
            </a:endParaRPr>
          </a:p>
          <a:p>
            <a:endParaRPr lang="en-US" altLang="zh-CN" sz="2800" dirty="0">
              <a:highlight>
                <a:srgbClr val="C0C0C0"/>
              </a:highlight>
            </a:endParaRPr>
          </a:p>
          <a:p>
            <a:r>
              <a:rPr lang="zh-CN" altLang="en-US" sz="2800" dirty="0">
                <a:highlight>
                  <a:srgbClr val="C0C0C0"/>
                </a:highlight>
              </a:rPr>
              <a:t>异质多智能体系统是指系统中个体的自身属性不同，在数学模型上用不同的动力学方程描述</a:t>
            </a:r>
            <a:endParaRPr lang="en-US" sz="2800" dirty="0">
              <a:highlight>
                <a:srgbClr val="C0C0C0"/>
              </a:highlight>
            </a:endParaRPr>
          </a:p>
        </p:txBody>
      </p:sp>
      <p:sp>
        <p:nvSpPr>
          <p:cNvPr id="5" name="TextBox 4">
            <a:extLst>
              <a:ext uri="{FF2B5EF4-FFF2-40B4-BE49-F238E27FC236}">
                <a16:creationId xmlns:a16="http://schemas.microsoft.com/office/drawing/2014/main" id="{F181C63C-211E-2F4D-BE56-EEC75023FC28}"/>
              </a:ext>
            </a:extLst>
          </p:cNvPr>
          <p:cNvSpPr txBox="1"/>
          <p:nvPr/>
        </p:nvSpPr>
        <p:spPr>
          <a:xfrm>
            <a:off x="194504" y="3933059"/>
            <a:ext cx="8136904" cy="1384995"/>
          </a:xfrm>
          <a:prstGeom prst="rect">
            <a:avLst/>
          </a:prstGeom>
          <a:noFill/>
        </p:spPr>
        <p:txBody>
          <a:bodyPr wrap="square" rtlCol="0">
            <a:spAutoFit/>
          </a:bodyPr>
          <a:lstStyle/>
          <a:p>
            <a:r>
              <a:rPr lang="zh-CN" altLang="en-US" sz="2800" dirty="0">
                <a:highlight>
                  <a:srgbClr val="C0C0C0"/>
                </a:highlight>
              </a:rPr>
              <a:t>研究难点：</a:t>
            </a:r>
            <a:endParaRPr lang="en-US" altLang="zh-CN" sz="2800" dirty="0">
              <a:highlight>
                <a:srgbClr val="C0C0C0"/>
              </a:highlight>
            </a:endParaRPr>
          </a:p>
          <a:p>
            <a:endParaRPr lang="en-US" altLang="zh-CN" sz="2800" dirty="0">
              <a:solidFill>
                <a:srgbClr val="FF0000"/>
              </a:solidFill>
              <a:highlight>
                <a:srgbClr val="FFFF00"/>
              </a:highlight>
            </a:endParaRPr>
          </a:p>
          <a:p>
            <a:r>
              <a:rPr lang="zh-CN" altLang="en-US" sz="2800" dirty="0">
                <a:highlight>
                  <a:srgbClr val="C0C0C0"/>
                </a:highlight>
              </a:rPr>
              <a:t>需要设计带有异质特征的分布式协议</a:t>
            </a:r>
            <a:endParaRPr lang="en-US" altLang="zh-CN" sz="2800" dirty="0">
              <a:highlight>
                <a:srgbClr val="C0C0C0"/>
              </a:highlight>
            </a:endParaRPr>
          </a:p>
        </p:txBody>
      </p:sp>
    </p:spTree>
    <p:extLst>
      <p:ext uri="{BB962C8B-B14F-4D97-AF65-F5344CB8AC3E}">
        <p14:creationId xmlns:p14="http://schemas.microsoft.com/office/powerpoint/2010/main" val="326647857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异质多智能体系统的群集行为研究</a:t>
            </a:r>
            <a:endParaRPr lang="en-US" altLang="zh-CN" sz="3200" b="1" dirty="0"/>
          </a:p>
        </p:txBody>
      </p:sp>
      <p:sp>
        <p:nvSpPr>
          <p:cNvPr id="3" name="TextBox 2">
            <a:extLst>
              <a:ext uri="{FF2B5EF4-FFF2-40B4-BE49-F238E27FC236}">
                <a16:creationId xmlns:a16="http://schemas.microsoft.com/office/drawing/2014/main" id="{1A1A00CB-9974-5345-83D5-CA7339173235}"/>
              </a:ext>
            </a:extLst>
          </p:cNvPr>
          <p:cNvSpPr txBox="1"/>
          <p:nvPr/>
        </p:nvSpPr>
        <p:spPr>
          <a:xfrm>
            <a:off x="179515" y="908722"/>
            <a:ext cx="8136903" cy="5262979"/>
          </a:xfrm>
          <a:prstGeom prst="rect">
            <a:avLst/>
          </a:prstGeom>
          <a:noFill/>
          <a:effectLst>
            <a:outerShdw blurRad="50800" dist="50800" dir="5400000" algn="ctr" rotWithShape="0">
              <a:schemeClr val="tx1">
                <a:lumMod val="50000"/>
                <a:lumOff val="50000"/>
              </a:schemeClr>
            </a:outerShdw>
          </a:effectLst>
        </p:spPr>
        <p:txBody>
          <a:bodyPr wrap="square" rtlCol="0">
            <a:spAutoFit/>
          </a:bodyPr>
          <a:lstStyle/>
          <a:p>
            <a:r>
              <a:rPr lang="zh-CN" altLang="en-US" sz="2800" dirty="0">
                <a:solidFill>
                  <a:schemeClr val="bg1"/>
                </a:solidFill>
                <a:highlight>
                  <a:srgbClr val="808080"/>
                </a:highlight>
              </a:rPr>
              <a:t>在异质个体的一致性中，所设计的分布式协议往往带有</a:t>
            </a:r>
            <a:r>
              <a:rPr lang="zh-CN" altLang="en-US" sz="2800" dirty="0">
                <a:solidFill>
                  <a:srgbClr val="FF0000"/>
                </a:solidFill>
                <a:highlight>
                  <a:srgbClr val="808080"/>
                </a:highlight>
              </a:rPr>
              <a:t>补偿特征</a:t>
            </a:r>
            <a:r>
              <a:rPr lang="zh-CN" altLang="en-US" sz="2800" dirty="0">
                <a:solidFill>
                  <a:schemeClr val="bg1"/>
                </a:solidFill>
                <a:highlight>
                  <a:srgbClr val="808080"/>
                </a:highlight>
              </a:rPr>
              <a:t>，即补偿由个体异质性带来的不利影响，从而整体系统可实现一致性。同时，在异质系统的前提下，讨论整体系统的群一致性更具实际意义。</a:t>
            </a:r>
            <a:endParaRPr lang="en-US" altLang="zh-CN" sz="2800" dirty="0">
              <a:solidFill>
                <a:schemeClr val="bg1"/>
              </a:solidFill>
              <a:highlight>
                <a:srgbClr val="808080"/>
              </a:highlight>
            </a:endParaRPr>
          </a:p>
          <a:p>
            <a:endParaRPr lang="en-US" altLang="zh-CN" sz="2800" dirty="0">
              <a:solidFill>
                <a:schemeClr val="bg1"/>
              </a:solidFill>
              <a:highlight>
                <a:srgbClr val="808080"/>
              </a:highlight>
            </a:endParaRPr>
          </a:p>
          <a:p>
            <a:r>
              <a:rPr lang="zh-CN" altLang="en-US" sz="2800" dirty="0">
                <a:solidFill>
                  <a:srgbClr val="002060"/>
                </a:solidFill>
                <a:highlight>
                  <a:srgbClr val="808080"/>
                </a:highlight>
              </a:rPr>
              <a:t>现有研究：</a:t>
            </a:r>
            <a:endParaRPr lang="en-US" altLang="zh-CN" sz="2800" dirty="0">
              <a:solidFill>
                <a:srgbClr val="002060"/>
              </a:solidFill>
              <a:highlight>
                <a:srgbClr val="808080"/>
              </a:highlight>
            </a:endParaRPr>
          </a:p>
          <a:p>
            <a:endParaRPr lang="en-US" altLang="zh-CN" sz="2800" dirty="0">
              <a:solidFill>
                <a:srgbClr val="002060"/>
              </a:solidFill>
              <a:highlight>
                <a:srgbClr val="808080"/>
              </a:highlight>
            </a:endParaRPr>
          </a:p>
          <a:p>
            <a:r>
              <a:rPr lang="en-US" altLang="zh-CN" sz="2800" dirty="0">
                <a:solidFill>
                  <a:srgbClr val="002060"/>
                </a:solidFill>
                <a:highlight>
                  <a:srgbClr val="C0C0C0"/>
                </a:highlight>
              </a:rPr>
              <a:t>Cai</a:t>
            </a:r>
            <a:r>
              <a:rPr lang="zh-CN" altLang="en-US" sz="2800" dirty="0">
                <a:solidFill>
                  <a:srgbClr val="002060"/>
                </a:solidFill>
                <a:highlight>
                  <a:srgbClr val="C0C0C0"/>
                </a:highlight>
              </a:rPr>
              <a:t>等</a:t>
            </a:r>
            <a:r>
              <a:rPr lang="en-US" altLang="zh-CN" sz="2800" baseline="30000" dirty="0">
                <a:solidFill>
                  <a:srgbClr val="002060"/>
                </a:solidFill>
                <a:highlight>
                  <a:srgbClr val="C0C0C0"/>
                </a:highlight>
              </a:rPr>
              <a:t>[4]</a:t>
            </a:r>
            <a:r>
              <a:rPr lang="zh-CN" altLang="en-US" sz="2800" dirty="0">
                <a:solidFill>
                  <a:srgbClr val="002060"/>
                </a:solidFill>
                <a:highlight>
                  <a:srgbClr val="C0C0C0"/>
                </a:highlight>
              </a:rPr>
              <a:t>利用间歇性牵制控制</a:t>
            </a:r>
            <a:r>
              <a:rPr lang="en-US" altLang="zh-CN" sz="2800" dirty="0">
                <a:solidFill>
                  <a:srgbClr val="002060"/>
                </a:solidFill>
                <a:highlight>
                  <a:srgbClr val="C0C0C0"/>
                </a:highlight>
              </a:rPr>
              <a:t>( intermittent pinning control) </a:t>
            </a:r>
            <a:r>
              <a:rPr lang="zh-CN" altLang="en-US" sz="2800" dirty="0">
                <a:solidFill>
                  <a:srgbClr val="002060"/>
                </a:solidFill>
                <a:highlight>
                  <a:srgbClr val="C0C0C0"/>
                </a:highlight>
              </a:rPr>
              <a:t>研究异质个体的群集行为，并利用自适应控制器对牵制控制增益进行优化，进而大大降低了控制代价。</a:t>
            </a:r>
            <a:endParaRPr lang="en-US" altLang="zh-CN" sz="2800" dirty="0">
              <a:solidFill>
                <a:srgbClr val="002060"/>
              </a:solidFill>
              <a:highlight>
                <a:srgbClr val="C0C0C0"/>
              </a:highlight>
            </a:endParaRPr>
          </a:p>
        </p:txBody>
      </p:sp>
    </p:spTree>
    <p:extLst>
      <p:ext uri="{BB962C8B-B14F-4D97-AF65-F5344CB8AC3E}">
        <p14:creationId xmlns:p14="http://schemas.microsoft.com/office/powerpoint/2010/main" val="31575304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多智能体系统在合作竞争网络中的群集行为研究</a:t>
            </a:r>
            <a:endParaRPr lang="en-US" altLang="zh-CN" sz="3200" b="1" dirty="0"/>
          </a:p>
        </p:txBody>
      </p:sp>
      <p:sp>
        <p:nvSpPr>
          <p:cNvPr id="3" name="TextBox 2">
            <a:extLst>
              <a:ext uri="{FF2B5EF4-FFF2-40B4-BE49-F238E27FC236}">
                <a16:creationId xmlns:a16="http://schemas.microsoft.com/office/drawing/2014/main" id="{1A1A00CB-9974-5345-83D5-CA7339173235}"/>
              </a:ext>
            </a:extLst>
          </p:cNvPr>
          <p:cNvSpPr txBox="1"/>
          <p:nvPr/>
        </p:nvSpPr>
        <p:spPr>
          <a:xfrm>
            <a:off x="179515" y="1268763"/>
            <a:ext cx="8136903" cy="2246769"/>
          </a:xfrm>
          <a:prstGeom prst="rect">
            <a:avLst/>
          </a:prstGeom>
          <a:noFill/>
          <a:effectLst>
            <a:outerShdw blurRad="50800" dist="50800" dir="5400000" algn="ctr" rotWithShape="0">
              <a:schemeClr val="tx1">
                <a:lumMod val="50000"/>
                <a:lumOff val="50000"/>
              </a:schemeClr>
            </a:outerShdw>
          </a:effectLst>
        </p:spPr>
        <p:txBody>
          <a:bodyPr wrap="square" rtlCol="0">
            <a:spAutoFit/>
          </a:bodyPr>
          <a:lstStyle/>
          <a:p>
            <a:r>
              <a:rPr lang="zh-CN" altLang="en-US" sz="2800" dirty="0">
                <a:highlight>
                  <a:srgbClr val="C0C0C0"/>
                </a:highlight>
              </a:rPr>
              <a:t>合作竞争网络：</a:t>
            </a:r>
            <a:endParaRPr lang="en-US" altLang="zh-CN" sz="2800" dirty="0">
              <a:highlight>
                <a:srgbClr val="C0C0C0"/>
              </a:highlight>
            </a:endParaRPr>
          </a:p>
          <a:p>
            <a:endParaRPr lang="en-US" altLang="zh-CN" sz="2800" dirty="0">
              <a:highlight>
                <a:srgbClr val="C0C0C0"/>
              </a:highlight>
            </a:endParaRPr>
          </a:p>
          <a:p>
            <a:r>
              <a:rPr lang="zh-CN" altLang="en-US" sz="2800" dirty="0">
                <a:solidFill>
                  <a:schemeClr val="bg1"/>
                </a:solidFill>
                <a:highlight>
                  <a:srgbClr val="808080"/>
                </a:highlight>
              </a:rPr>
              <a:t>合作竞争网络是对传统合作网络的进一步深入，在个体间合作关系的基础上，也关注到了个体间竞争因素。</a:t>
            </a:r>
            <a:endParaRPr lang="en-US" sz="2800" dirty="0">
              <a:solidFill>
                <a:schemeClr val="bg1"/>
              </a:solidFill>
              <a:highlight>
                <a:srgbClr val="808080"/>
              </a:highlight>
            </a:endParaRPr>
          </a:p>
        </p:txBody>
      </p:sp>
      <p:sp>
        <p:nvSpPr>
          <p:cNvPr id="7" name="TextBox 6">
            <a:extLst>
              <a:ext uri="{FF2B5EF4-FFF2-40B4-BE49-F238E27FC236}">
                <a16:creationId xmlns:a16="http://schemas.microsoft.com/office/drawing/2014/main" id="{BDF889E9-53BE-E84C-A1A5-A06CA3BA82FC}"/>
              </a:ext>
            </a:extLst>
          </p:cNvPr>
          <p:cNvSpPr txBox="1"/>
          <p:nvPr/>
        </p:nvSpPr>
        <p:spPr>
          <a:xfrm>
            <a:off x="179515" y="4293098"/>
            <a:ext cx="8136903" cy="1815882"/>
          </a:xfrm>
          <a:prstGeom prst="rect">
            <a:avLst/>
          </a:prstGeom>
          <a:noFill/>
          <a:effectLst>
            <a:outerShdw blurRad="50800" dist="50800" dir="5400000" algn="ctr" rotWithShape="0">
              <a:schemeClr val="tx1">
                <a:lumMod val="50000"/>
                <a:lumOff val="50000"/>
              </a:schemeClr>
            </a:outerShdw>
          </a:effectLst>
        </p:spPr>
        <p:txBody>
          <a:bodyPr wrap="square" rtlCol="0">
            <a:spAutoFit/>
          </a:bodyPr>
          <a:lstStyle/>
          <a:p>
            <a:r>
              <a:rPr lang="zh-CN" altLang="en-US" sz="2800" dirty="0">
                <a:highlight>
                  <a:srgbClr val="C0C0C0"/>
                </a:highlight>
              </a:rPr>
              <a:t>研究途径：</a:t>
            </a:r>
            <a:endParaRPr lang="en-US" altLang="zh-CN" sz="2800" dirty="0">
              <a:highlight>
                <a:srgbClr val="C0C0C0"/>
              </a:highlight>
            </a:endParaRPr>
          </a:p>
          <a:p>
            <a:endParaRPr lang="en-US" altLang="zh-CN" sz="2800" dirty="0">
              <a:highlight>
                <a:srgbClr val="C0C0C0"/>
              </a:highlight>
            </a:endParaRPr>
          </a:p>
          <a:p>
            <a:r>
              <a:rPr lang="zh-CN" altLang="en-US" sz="2800" dirty="0">
                <a:solidFill>
                  <a:schemeClr val="bg1"/>
                </a:solidFill>
                <a:highlight>
                  <a:srgbClr val="808080"/>
                </a:highlight>
              </a:rPr>
              <a:t>合作竞争网络的</a:t>
            </a:r>
            <a:r>
              <a:rPr lang="zh-CN" altLang="en-US" sz="2800" dirty="0">
                <a:solidFill>
                  <a:srgbClr val="FF0000"/>
                </a:solidFill>
                <a:highlight>
                  <a:srgbClr val="808080"/>
                </a:highlight>
              </a:rPr>
              <a:t>数学刻画</a:t>
            </a:r>
            <a:r>
              <a:rPr lang="zh-CN" altLang="en-US" sz="2800" dirty="0">
                <a:solidFill>
                  <a:schemeClr val="bg1"/>
                </a:solidFill>
                <a:highlight>
                  <a:srgbClr val="808080"/>
                </a:highlight>
              </a:rPr>
              <a:t>，特别是对个体间竞争关系的</a:t>
            </a:r>
            <a:r>
              <a:rPr lang="zh-CN" altLang="en-US" sz="2800" dirty="0">
                <a:solidFill>
                  <a:srgbClr val="FF0000"/>
                </a:solidFill>
                <a:highlight>
                  <a:srgbClr val="808080"/>
                </a:highlight>
              </a:rPr>
              <a:t>理论描述</a:t>
            </a:r>
            <a:r>
              <a:rPr lang="zh-CN" altLang="en-US" sz="2800" dirty="0">
                <a:solidFill>
                  <a:schemeClr val="bg1"/>
                </a:solidFill>
                <a:highlight>
                  <a:srgbClr val="808080"/>
                </a:highlight>
              </a:rPr>
              <a:t>是解决相应群集行为的前提与基础</a:t>
            </a:r>
            <a:r>
              <a:rPr lang="zh-CN" altLang="en-US" sz="2800" dirty="0">
                <a:highlight>
                  <a:srgbClr val="C0C0C0"/>
                </a:highlight>
              </a:rPr>
              <a:t>。</a:t>
            </a:r>
            <a:endParaRPr lang="en-US" sz="2800" dirty="0">
              <a:highlight>
                <a:srgbClr val="C0C0C0"/>
              </a:highlight>
            </a:endParaRPr>
          </a:p>
        </p:txBody>
      </p:sp>
    </p:spTree>
    <p:extLst>
      <p:ext uri="{BB962C8B-B14F-4D97-AF65-F5344CB8AC3E}">
        <p14:creationId xmlns:p14="http://schemas.microsoft.com/office/powerpoint/2010/main" val="177980120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多智能体系统在合作竞争网络中的群集行为研究</a:t>
            </a:r>
            <a:endParaRPr lang="en-US" altLang="zh-CN" sz="3200" b="1" dirty="0"/>
          </a:p>
        </p:txBody>
      </p:sp>
      <p:sp>
        <p:nvSpPr>
          <p:cNvPr id="3" name="TextBox 2">
            <a:extLst>
              <a:ext uri="{FF2B5EF4-FFF2-40B4-BE49-F238E27FC236}">
                <a16:creationId xmlns:a16="http://schemas.microsoft.com/office/drawing/2014/main" id="{1A1A00CB-9974-5345-83D5-CA7339173235}"/>
              </a:ext>
            </a:extLst>
          </p:cNvPr>
          <p:cNvSpPr txBox="1"/>
          <p:nvPr/>
        </p:nvSpPr>
        <p:spPr>
          <a:xfrm>
            <a:off x="179515" y="1268763"/>
            <a:ext cx="8136903" cy="2246769"/>
          </a:xfrm>
          <a:prstGeom prst="rect">
            <a:avLst/>
          </a:prstGeom>
          <a:noFill/>
          <a:effectLst>
            <a:outerShdw blurRad="50800" dist="50800" dir="5400000" algn="ctr" rotWithShape="0">
              <a:schemeClr val="tx1">
                <a:lumMod val="50000"/>
                <a:lumOff val="50000"/>
              </a:schemeClr>
            </a:outerShdw>
          </a:effectLst>
        </p:spPr>
        <p:txBody>
          <a:bodyPr wrap="square" rtlCol="0">
            <a:spAutoFit/>
          </a:bodyPr>
          <a:lstStyle/>
          <a:p>
            <a:r>
              <a:rPr lang="zh-CN" altLang="en-US" sz="2800" dirty="0">
                <a:highlight>
                  <a:srgbClr val="C0C0C0"/>
                </a:highlight>
              </a:rPr>
              <a:t>合作竞争网络：</a:t>
            </a:r>
            <a:endParaRPr lang="en-US" altLang="zh-CN" sz="2800" dirty="0">
              <a:highlight>
                <a:srgbClr val="C0C0C0"/>
              </a:highlight>
            </a:endParaRPr>
          </a:p>
          <a:p>
            <a:endParaRPr lang="en-US" altLang="zh-CN" sz="2800" dirty="0">
              <a:highlight>
                <a:srgbClr val="C0C0C0"/>
              </a:highlight>
            </a:endParaRPr>
          </a:p>
          <a:p>
            <a:r>
              <a:rPr lang="zh-CN" altLang="en-US" sz="2800" dirty="0">
                <a:solidFill>
                  <a:schemeClr val="bg1"/>
                </a:solidFill>
                <a:highlight>
                  <a:srgbClr val="808080"/>
                </a:highlight>
              </a:rPr>
              <a:t>合作竞争网络是对传统合作网络的进一步深入，在个体间合作关系的基础上，也关注到了个体间竞争因素。</a:t>
            </a:r>
            <a:endParaRPr lang="en-US" sz="2800" dirty="0">
              <a:solidFill>
                <a:schemeClr val="bg1"/>
              </a:solidFill>
              <a:highlight>
                <a:srgbClr val="808080"/>
              </a:highlight>
            </a:endParaRPr>
          </a:p>
        </p:txBody>
      </p:sp>
      <p:sp>
        <p:nvSpPr>
          <p:cNvPr id="7" name="TextBox 6">
            <a:extLst>
              <a:ext uri="{FF2B5EF4-FFF2-40B4-BE49-F238E27FC236}">
                <a16:creationId xmlns:a16="http://schemas.microsoft.com/office/drawing/2014/main" id="{BDF889E9-53BE-E84C-A1A5-A06CA3BA82FC}"/>
              </a:ext>
            </a:extLst>
          </p:cNvPr>
          <p:cNvSpPr txBox="1"/>
          <p:nvPr/>
        </p:nvSpPr>
        <p:spPr>
          <a:xfrm>
            <a:off x="179515" y="4293098"/>
            <a:ext cx="8136903" cy="1815882"/>
          </a:xfrm>
          <a:prstGeom prst="rect">
            <a:avLst/>
          </a:prstGeom>
          <a:noFill/>
          <a:effectLst>
            <a:outerShdw blurRad="50800" dist="50800" dir="5400000" algn="ctr" rotWithShape="0">
              <a:schemeClr val="tx1">
                <a:lumMod val="50000"/>
                <a:lumOff val="50000"/>
              </a:schemeClr>
            </a:outerShdw>
          </a:effectLst>
        </p:spPr>
        <p:txBody>
          <a:bodyPr wrap="square" rtlCol="0">
            <a:spAutoFit/>
          </a:bodyPr>
          <a:lstStyle/>
          <a:p>
            <a:r>
              <a:rPr lang="zh-CN" altLang="en-US" sz="2800" dirty="0">
                <a:highlight>
                  <a:srgbClr val="C0C0C0"/>
                </a:highlight>
              </a:rPr>
              <a:t>研究途径：</a:t>
            </a:r>
            <a:endParaRPr lang="en-US" altLang="zh-CN" sz="2800" dirty="0">
              <a:highlight>
                <a:srgbClr val="C0C0C0"/>
              </a:highlight>
            </a:endParaRPr>
          </a:p>
          <a:p>
            <a:endParaRPr lang="en-US" altLang="zh-CN" sz="2800" dirty="0">
              <a:highlight>
                <a:srgbClr val="C0C0C0"/>
              </a:highlight>
            </a:endParaRPr>
          </a:p>
          <a:p>
            <a:r>
              <a:rPr lang="zh-CN" altLang="en-US" sz="2800" dirty="0">
                <a:solidFill>
                  <a:schemeClr val="bg1"/>
                </a:solidFill>
                <a:highlight>
                  <a:srgbClr val="808080"/>
                </a:highlight>
              </a:rPr>
              <a:t>合作竞争网络的</a:t>
            </a:r>
            <a:r>
              <a:rPr lang="zh-CN" altLang="en-US" sz="2800" dirty="0">
                <a:solidFill>
                  <a:srgbClr val="FF0000"/>
                </a:solidFill>
                <a:highlight>
                  <a:srgbClr val="808080"/>
                </a:highlight>
              </a:rPr>
              <a:t>数学刻画</a:t>
            </a:r>
            <a:r>
              <a:rPr lang="zh-CN" altLang="en-US" sz="2800" dirty="0">
                <a:solidFill>
                  <a:schemeClr val="bg1"/>
                </a:solidFill>
                <a:highlight>
                  <a:srgbClr val="808080"/>
                </a:highlight>
              </a:rPr>
              <a:t>，特别是对个体间竞争关系的</a:t>
            </a:r>
            <a:r>
              <a:rPr lang="zh-CN" altLang="en-US" sz="2800" dirty="0">
                <a:solidFill>
                  <a:srgbClr val="FF0000"/>
                </a:solidFill>
                <a:highlight>
                  <a:srgbClr val="808080"/>
                </a:highlight>
              </a:rPr>
              <a:t>理论描述</a:t>
            </a:r>
            <a:r>
              <a:rPr lang="zh-CN" altLang="en-US" sz="2800" dirty="0">
                <a:solidFill>
                  <a:schemeClr val="bg1"/>
                </a:solidFill>
                <a:highlight>
                  <a:srgbClr val="808080"/>
                </a:highlight>
              </a:rPr>
              <a:t>是解决相应群集行为的前提与基础。</a:t>
            </a:r>
            <a:endParaRPr lang="en-US" sz="2800" dirty="0">
              <a:solidFill>
                <a:schemeClr val="bg1"/>
              </a:solidFill>
              <a:highlight>
                <a:srgbClr val="808080"/>
              </a:highlight>
            </a:endParaRPr>
          </a:p>
        </p:txBody>
      </p:sp>
    </p:spTree>
    <p:extLst>
      <p:ext uri="{BB962C8B-B14F-4D97-AF65-F5344CB8AC3E}">
        <p14:creationId xmlns:p14="http://schemas.microsoft.com/office/powerpoint/2010/main" val="192899990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群集行为</a:t>
            </a:r>
          </a:p>
        </p:txBody>
      </p:sp>
      <p:sp>
        <p:nvSpPr>
          <p:cNvPr id="22" name="文本框 3"/>
          <p:cNvSpPr txBox="1"/>
          <p:nvPr/>
        </p:nvSpPr>
        <p:spPr>
          <a:xfrm>
            <a:off x="468585" y="974623"/>
            <a:ext cx="554461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群集运动现象</a:t>
            </a:r>
          </a:p>
        </p:txBody>
      </p:sp>
      <p:cxnSp>
        <p:nvCxnSpPr>
          <p:cNvPr id="10" name="直接连接符 9"/>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217" y="3438163"/>
            <a:ext cx="4559784" cy="3419839"/>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438165"/>
            <a:ext cx="4644008" cy="3419837"/>
          </a:xfrm>
          <a:prstGeom prst="rect">
            <a:avLst/>
          </a:prstGeom>
        </p:spPr>
      </p:pic>
      <p:pic>
        <p:nvPicPr>
          <p:cNvPr id="14" name="图片 13"/>
          <p:cNvPicPr>
            <a:picLocks noChangeAspect="1"/>
          </p:cNvPicPr>
          <p:nvPr/>
        </p:nvPicPr>
        <p:blipFill>
          <a:blip r:embed="rId5"/>
          <a:stretch>
            <a:fillRect/>
          </a:stretch>
        </p:blipFill>
        <p:spPr>
          <a:xfrm>
            <a:off x="4211960" y="656214"/>
            <a:ext cx="4932040" cy="2786555"/>
          </a:xfrm>
          <a:prstGeom prst="rect">
            <a:avLst/>
          </a:prstGeom>
        </p:spPr>
      </p:pic>
    </p:spTree>
    <p:extLst>
      <p:ext uri="{BB962C8B-B14F-4D97-AF65-F5344CB8AC3E}">
        <p14:creationId xmlns:p14="http://schemas.microsoft.com/office/powerpoint/2010/main" val="2729629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多智能体系统在合作竞争网络中的群集行为研究</a:t>
            </a:r>
            <a:endParaRPr lang="en-US" altLang="zh-CN" sz="3200" b="1" dirty="0"/>
          </a:p>
        </p:txBody>
      </p:sp>
      <p:sp>
        <p:nvSpPr>
          <p:cNvPr id="7" name="TextBox 6">
            <a:extLst>
              <a:ext uri="{FF2B5EF4-FFF2-40B4-BE49-F238E27FC236}">
                <a16:creationId xmlns:a16="http://schemas.microsoft.com/office/drawing/2014/main" id="{BDF889E9-53BE-E84C-A1A5-A06CA3BA82FC}"/>
              </a:ext>
            </a:extLst>
          </p:cNvPr>
          <p:cNvSpPr txBox="1"/>
          <p:nvPr/>
        </p:nvSpPr>
        <p:spPr>
          <a:xfrm>
            <a:off x="323531" y="1484785"/>
            <a:ext cx="8136903" cy="4093428"/>
          </a:xfrm>
          <a:prstGeom prst="rect">
            <a:avLst/>
          </a:prstGeom>
          <a:noFill/>
          <a:effectLst>
            <a:outerShdw blurRad="50800" dist="50800" dir="5400000" algn="ctr" rotWithShape="0">
              <a:schemeClr val="tx1">
                <a:lumMod val="50000"/>
                <a:lumOff val="50000"/>
              </a:schemeClr>
            </a:outerShdw>
          </a:effectLst>
        </p:spPr>
        <p:txBody>
          <a:bodyPr wrap="square" rtlCol="0">
            <a:spAutoFit/>
          </a:bodyPr>
          <a:lstStyle/>
          <a:p>
            <a:r>
              <a:rPr lang="zh-CN" altLang="en-US" sz="3200" dirty="0">
                <a:highlight>
                  <a:srgbClr val="C0C0C0"/>
                </a:highlight>
              </a:rPr>
              <a:t>研究难点分析：</a:t>
            </a:r>
            <a:endParaRPr lang="en-US" altLang="zh-CN" sz="3200" dirty="0">
              <a:highlight>
                <a:srgbClr val="C0C0C0"/>
              </a:highlight>
            </a:endParaRPr>
          </a:p>
          <a:p>
            <a:endParaRPr lang="en-US" altLang="zh-CN" sz="2800" dirty="0">
              <a:highlight>
                <a:srgbClr val="C0C0C0"/>
              </a:highlight>
            </a:endParaRPr>
          </a:p>
          <a:p>
            <a:r>
              <a:rPr lang="zh-CN" altLang="en-US" sz="2800" dirty="0">
                <a:solidFill>
                  <a:schemeClr val="bg1"/>
                </a:solidFill>
                <a:highlight>
                  <a:srgbClr val="808080"/>
                </a:highlight>
              </a:rPr>
              <a:t>合作网络中的边权量为正，则竞争网络则为负。与合作网络相比，合作竞争网络中的</a:t>
            </a:r>
            <a:r>
              <a:rPr lang="zh-CN" altLang="en-US" sz="2800" dirty="0">
                <a:solidFill>
                  <a:srgbClr val="FF0000"/>
                </a:solidFill>
                <a:highlight>
                  <a:srgbClr val="808080"/>
                </a:highlight>
              </a:rPr>
              <a:t>权量有正有负</a:t>
            </a:r>
            <a:r>
              <a:rPr lang="zh-CN" altLang="en-US" sz="2800" dirty="0">
                <a:solidFill>
                  <a:schemeClr val="bg1"/>
                </a:solidFill>
                <a:highlight>
                  <a:srgbClr val="808080"/>
                </a:highlight>
              </a:rPr>
              <a:t>，从而对</a:t>
            </a:r>
            <a:r>
              <a:rPr lang="zh-CN" altLang="en-US" sz="2800" dirty="0">
                <a:solidFill>
                  <a:srgbClr val="FF0000"/>
                </a:solidFill>
                <a:highlight>
                  <a:srgbClr val="808080"/>
                </a:highlight>
              </a:rPr>
              <a:t>拉普拉斯矩阵谱特征分析困难</a:t>
            </a:r>
            <a:r>
              <a:rPr lang="zh-CN" altLang="en-US" sz="2800" dirty="0">
                <a:solidFill>
                  <a:schemeClr val="bg1"/>
                </a:solidFill>
                <a:highlight>
                  <a:srgbClr val="808080"/>
                </a:highlight>
              </a:rPr>
              <a:t>。</a:t>
            </a:r>
            <a:endParaRPr lang="en-US" altLang="zh-CN" sz="2800" dirty="0">
              <a:solidFill>
                <a:schemeClr val="bg1"/>
              </a:solidFill>
              <a:highlight>
                <a:srgbClr val="808080"/>
              </a:highlight>
            </a:endParaRPr>
          </a:p>
          <a:p>
            <a:endParaRPr lang="en-US" altLang="zh-CN" sz="2800" dirty="0">
              <a:solidFill>
                <a:schemeClr val="bg1"/>
              </a:solidFill>
              <a:highlight>
                <a:srgbClr val="808080"/>
              </a:highlight>
            </a:endParaRPr>
          </a:p>
          <a:p>
            <a:r>
              <a:rPr lang="zh-CN" altLang="en-US" sz="3200" dirty="0">
                <a:highlight>
                  <a:srgbClr val="C0C0C0"/>
                </a:highlight>
              </a:rPr>
              <a:t>解决途径：</a:t>
            </a:r>
            <a:endParaRPr lang="en-US" altLang="zh-CN" sz="3200" dirty="0">
              <a:highlight>
                <a:srgbClr val="C0C0C0"/>
              </a:highlight>
            </a:endParaRPr>
          </a:p>
          <a:p>
            <a:endParaRPr lang="en-US" altLang="zh-CN" sz="2800" dirty="0">
              <a:solidFill>
                <a:schemeClr val="bg1"/>
              </a:solidFill>
              <a:highlight>
                <a:srgbClr val="808080"/>
              </a:highlight>
            </a:endParaRPr>
          </a:p>
          <a:p>
            <a:r>
              <a:rPr lang="zh-CN" altLang="en-US" sz="2800" dirty="0">
                <a:solidFill>
                  <a:schemeClr val="bg1"/>
                </a:solidFill>
                <a:highlight>
                  <a:srgbClr val="808080"/>
                </a:highlight>
              </a:rPr>
              <a:t>设计新的分布式协议或新的控制器。</a:t>
            </a:r>
            <a:r>
              <a:rPr lang="zh-CN" altLang="en-US" sz="2800" dirty="0">
                <a:solidFill>
                  <a:schemeClr val="bg1"/>
                </a:solidFill>
              </a:rPr>
              <a:t>．</a:t>
            </a:r>
            <a:endParaRPr lang="en-US" sz="2800" dirty="0">
              <a:highlight>
                <a:srgbClr val="C0C0C0"/>
              </a:highlight>
            </a:endParaRPr>
          </a:p>
        </p:txBody>
      </p:sp>
    </p:spTree>
    <p:extLst>
      <p:ext uri="{BB962C8B-B14F-4D97-AF65-F5344CB8AC3E}">
        <p14:creationId xmlns:p14="http://schemas.microsoft.com/office/powerpoint/2010/main" val="330399176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多智能体系统在合作竞争网络中的群集行为研究</a:t>
            </a:r>
            <a:endParaRPr lang="en-US" altLang="zh-CN" sz="3200" b="1" dirty="0"/>
          </a:p>
        </p:txBody>
      </p:sp>
      <p:sp>
        <p:nvSpPr>
          <p:cNvPr id="7" name="TextBox 6">
            <a:extLst>
              <a:ext uri="{FF2B5EF4-FFF2-40B4-BE49-F238E27FC236}">
                <a16:creationId xmlns:a16="http://schemas.microsoft.com/office/drawing/2014/main" id="{BDF889E9-53BE-E84C-A1A5-A06CA3BA82FC}"/>
              </a:ext>
            </a:extLst>
          </p:cNvPr>
          <p:cNvSpPr txBox="1"/>
          <p:nvPr/>
        </p:nvSpPr>
        <p:spPr>
          <a:xfrm>
            <a:off x="323531" y="1484784"/>
            <a:ext cx="8136903" cy="4093428"/>
          </a:xfrm>
          <a:prstGeom prst="rect">
            <a:avLst/>
          </a:prstGeom>
          <a:noFill/>
          <a:effectLst>
            <a:outerShdw blurRad="50800" dist="50800" dir="5400000" algn="ctr" rotWithShape="0">
              <a:schemeClr val="tx1">
                <a:lumMod val="50000"/>
                <a:lumOff val="50000"/>
              </a:schemeClr>
            </a:outerShdw>
          </a:effectLst>
        </p:spPr>
        <p:txBody>
          <a:bodyPr wrap="square" rtlCol="0">
            <a:spAutoFit/>
          </a:bodyPr>
          <a:lstStyle/>
          <a:p>
            <a:r>
              <a:rPr lang="zh-CN" altLang="en-US" sz="3200" dirty="0">
                <a:highlight>
                  <a:srgbClr val="C0C0C0"/>
                </a:highlight>
              </a:rPr>
              <a:t>研究难点分析：</a:t>
            </a:r>
            <a:endParaRPr lang="en-US" altLang="zh-CN" sz="3200" dirty="0">
              <a:highlight>
                <a:srgbClr val="C0C0C0"/>
              </a:highlight>
            </a:endParaRPr>
          </a:p>
          <a:p>
            <a:endParaRPr lang="en-US" altLang="zh-CN" sz="3200" dirty="0">
              <a:solidFill>
                <a:schemeClr val="bg1"/>
              </a:solidFill>
              <a:highlight>
                <a:srgbClr val="C0C0C0"/>
              </a:highlight>
            </a:endParaRPr>
          </a:p>
          <a:p>
            <a:r>
              <a:rPr lang="en-US" altLang="zh-CN" sz="2800" dirty="0">
                <a:solidFill>
                  <a:schemeClr val="bg1"/>
                </a:solidFill>
                <a:highlight>
                  <a:srgbClr val="808080"/>
                </a:highlight>
              </a:rPr>
              <a:t>Altafini</a:t>
            </a:r>
            <a:r>
              <a:rPr lang="en-US" altLang="zh-CN" sz="2800" baseline="30000" dirty="0">
                <a:solidFill>
                  <a:schemeClr val="bg1"/>
                </a:solidFill>
                <a:highlight>
                  <a:srgbClr val="808080"/>
                </a:highlight>
              </a:rPr>
              <a:t>[5]</a:t>
            </a:r>
            <a:r>
              <a:rPr lang="zh-CN" altLang="en-US" sz="2800" dirty="0">
                <a:solidFill>
                  <a:schemeClr val="bg1"/>
                </a:solidFill>
                <a:highlight>
                  <a:srgbClr val="808080"/>
                </a:highlight>
              </a:rPr>
              <a:t>考虑了一阶线性积分器个体在合作竞争网络中的群集行为，重新设计了竞争个体间的信息交互，采用</a:t>
            </a:r>
            <a:r>
              <a:rPr lang="zh-CN" altLang="en-US" sz="2800" dirty="0">
                <a:solidFill>
                  <a:srgbClr val="FF0000"/>
                </a:solidFill>
                <a:highlight>
                  <a:srgbClr val="808080"/>
                </a:highlight>
              </a:rPr>
              <a:t>镜像竞争的形式</a:t>
            </a:r>
            <a:r>
              <a:rPr lang="zh-CN" altLang="en-US" sz="2800" dirty="0">
                <a:solidFill>
                  <a:schemeClr val="bg1"/>
                </a:solidFill>
                <a:highlight>
                  <a:srgbClr val="808080"/>
                </a:highlight>
              </a:rPr>
              <a:t>，即邻居的相反状态与个体是合作关系，在此基础上，利用</a:t>
            </a:r>
            <a:r>
              <a:rPr lang="zh-CN" altLang="en-US" sz="2800" dirty="0">
                <a:solidFill>
                  <a:srgbClr val="FF0000"/>
                </a:solidFill>
                <a:highlight>
                  <a:srgbClr val="808080"/>
                </a:highlight>
              </a:rPr>
              <a:t>规范变换</a:t>
            </a:r>
            <a:r>
              <a:rPr lang="en-US" altLang="zh-CN" sz="2800" dirty="0">
                <a:solidFill>
                  <a:schemeClr val="bg1"/>
                </a:solidFill>
                <a:highlight>
                  <a:srgbClr val="808080"/>
                </a:highlight>
              </a:rPr>
              <a:t>( gauge transformations) </a:t>
            </a:r>
            <a:r>
              <a:rPr lang="zh-CN" altLang="en-US" sz="2800" dirty="0">
                <a:solidFill>
                  <a:schemeClr val="bg1"/>
                </a:solidFill>
                <a:highlight>
                  <a:srgbClr val="808080"/>
                </a:highlight>
              </a:rPr>
              <a:t>，提出了</a:t>
            </a:r>
            <a:r>
              <a:rPr lang="zh-CN" altLang="en-US" sz="2800" dirty="0">
                <a:solidFill>
                  <a:srgbClr val="FF0000"/>
                </a:solidFill>
                <a:highlight>
                  <a:srgbClr val="808080"/>
                </a:highlight>
              </a:rPr>
              <a:t>网络结构平衡</a:t>
            </a:r>
            <a:r>
              <a:rPr lang="en-US" altLang="zh-CN" sz="2800" dirty="0">
                <a:solidFill>
                  <a:schemeClr val="bg1"/>
                </a:solidFill>
                <a:highlight>
                  <a:srgbClr val="808080"/>
                </a:highlight>
              </a:rPr>
              <a:t>( structurally balance) </a:t>
            </a:r>
            <a:r>
              <a:rPr lang="zh-CN" altLang="en-US" sz="2800" dirty="0">
                <a:solidFill>
                  <a:schemeClr val="bg1"/>
                </a:solidFill>
                <a:highlight>
                  <a:srgbClr val="808080"/>
                </a:highlight>
              </a:rPr>
              <a:t>的概念，并理论上证明当网络拓扑结构是平衡的，整体系统能实现</a:t>
            </a:r>
            <a:r>
              <a:rPr lang="zh-CN" altLang="en-US" sz="2800" dirty="0">
                <a:solidFill>
                  <a:srgbClr val="FF0000"/>
                </a:solidFill>
                <a:highlight>
                  <a:srgbClr val="808080"/>
                </a:highlight>
              </a:rPr>
              <a:t>两分一致性</a:t>
            </a:r>
            <a:r>
              <a:rPr lang="zh-CN" altLang="en-US" sz="2800" dirty="0">
                <a:solidFill>
                  <a:schemeClr val="bg1"/>
                </a:solidFill>
                <a:highlight>
                  <a:srgbClr val="808080"/>
                </a:highlight>
              </a:rPr>
              <a:t>。</a:t>
            </a:r>
            <a:endParaRPr lang="en-US" sz="2800" dirty="0">
              <a:highlight>
                <a:srgbClr val="808080"/>
              </a:highlight>
            </a:endParaRPr>
          </a:p>
        </p:txBody>
      </p:sp>
    </p:spTree>
    <p:extLst>
      <p:ext uri="{BB962C8B-B14F-4D97-AF65-F5344CB8AC3E}">
        <p14:creationId xmlns:p14="http://schemas.microsoft.com/office/powerpoint/2010/main" val="346336520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多智能体系统在合作竞争网络中的群集行为研究</a:t>
            </a:r>
            <a:endParaRPr lang="en-US" altLang="zh-CN" sz="3200" b="1" dirty="0"/>
          </a:p>
        </p:txBody>
      </p:sp>
      <p:sp>
        <p:nvSpPr>
          <p:cNvPr id="7" name="TextBox 6">
            <a:extLst>
              <a:ext uri="{FF2B5EF4-FFF2-40B4-BE49-F238E27FC236}">
                <a16:creationId xmlns:a16="http://schemas.microsoft.com/office/drawing/2014/main" id="{BDF889E9-53BE-E84C-A1A5-A06CA3BA82FC}"/>
              </a:ext>
            </a:extLst>
          </p:cNvPr>
          <p:cNvSpPr txBox="1"/>
          <p:nvPr/>
        </p:nvSpPr>
        <p:spPr>
          <a:xfrm>
            <a:off x="215516" y="1597731"/>
            <a:ext cx="8712968" cy="3662541"/>
          </a:xfrm>
          <a:prstGeom prst="rect">
            <a:avLst/>
          </a:prstGeom>
          <a:noFill/>
          <a:effectLst>
            <a:outerShdw blurRad="50800" dist="50800" dir="5400000" algn="ctr" rotWithShape="0">
              <a:schemeClr val="tx1">
                <a:lumMod val="50000"/>
                <a:lumOff val="50000"/>
              </a:schemeClr>
            </a:outerShdw>
          </a:effectLst>
        </p:spPr>
        <p:txBody>
          <a:bodyPr wrap="square" rtlCol="0">
            <a:spAutoFit/>
          </a:bodyPr>
          <a:lstStyle/>
          <a:p>
            <a:r>
              <a:rPr lang="zh-CN" altLang="en-US" sz="3200" dirty="0">
                <a:highlight>
                  <a:srgbClr val="C0C0C0"/>
                </a:highlight>
              </a:rPr>
              <a:t>现有研究：</a:t>
            </a:r>
            <a:endParaRPr lang="en-US" altLang="zh-CN" sz="3200" dirty="0">
              <a:highlight>
                <a:srgbClr val="C0C0C0"/>
              </a:highlight>
            </a:endParaRPr>
          </a:p>
          <a:p>
            <a:endParaRPr lang="en-US" altLang="zh-CN" sz="3200" dirty="0">
              <a:highlight>
                <a:srgbClr val="C0C0C0"/>
              </a:highlight>
            </a:endParaRPr>
          </a:p>
          <a:p>
            <a:r>
              <a:rPr lang="zh-CN" altLang="en-US" sz="2800" dirty="0">
                <a:solidFill>
                  <a:schemeClr val="bg1"/>
                </a:solidFill>
                <a:highlight>
                  <a:srgbClr val="808080"/>
                </a:highlight>
              </a:rPr>
              <a:t>将整体网络图分为三大类</a:t>
            </a:r>
            <a:r>
              <a:rPr lang="en-US" altLang="zh-CN" sz="2800" dirty="0">
                <a:solidFill>
                  <a:schemeClr val="bg1"/>
                </a:solidFill>
                <a:highlight>
                  <a:srgbClr val="808080"/>
                </a:highlight>
              </a:rPr>
              <a:t>: </a:t>
            </a:r>
            <a:r>
              <a:rPr lang="zh-CN" altLang="en-US" sz="2800" dirty="0">
                <a:solidFill>
                  <a:srgbClr val="FF0000"/>
                </a:solidFill>
                <a:highlight>
                  <a:srgbClr val="808080"/>
                </a:highlight>
              </a:rPr>
              <a:t>交互平衡图</a:t>
            </a:r>
            <a:r>
              <a:rPr lang="en-US" altLang="zh-CN" sz="2800" dirty="0">
                <a:solidFill>
                  <a:schemeClr val="bg1"/>
                </a:solidFill>
                <a:highlight>
                  <a:srgbClr val="808080"/>
                </a:highlight>
              </a:rPr>
              <a:t>( interactively balanced</a:t>
            </a:r>
            <a:r>
              <a:rPr lang="zh-CN" altLang="en-US" sz="2800" dirty="0">
                <a:solidFill>
                  <a:schemeClr val="bg1"/>
                </a:solidFill>
                <a:highlight>
                  <a:srgbClr val="808080"/>
                </a:highlight>
              </a:rPr>
              <a:t> </a:t>
            </a:r>
            <a:r>
              <a:rPr lang="en-US" altLang="zh-CN" sz="2800" dirty="0">
                <a:solidFill>
                  <a:schemeClr val="bg1"/>
                </a:solidFill>
                <a:highlight>
                  <a:srgbClr val="808080"/>
                </a:highlight>
              </a:rPr>
              <a:t>digraph) </a:t>
            </a:r>
            <a:r>
              <a:rPr lang="zh-CN" altLang="en-US" sz="2800" dirty="0">
                <a:solidFill>
                  <a:schemeClr val="bg1"/>
                </a:solidFill>
                <a:highlight>
                  <a:srgbClr val="808080"/>
                </a:highlight>
              </a:rPr>
              <a:t>、</a:t>
            </a:r>
            <a:r>
              <a:rPr lang="zh-CN" altLang="en-US" sz="2800" dirty="0">
                <a:solidFill>
                  <a:srgbClr val="FF0000"/>
                </a:solidFill>
                <a:highlight>
                  <a:srgbClr val="808080"/>
                </a:highlight>
              </a:rPr>
              <a:t>子平衡图</a:t>
            </a:r>
            <a:r>
              <a:rPr lang="en-US" altLang="zh-CN" sz="2800" dirty="0">
                <a:solidFill>
                  <a:schemeClr val="bg1"/>
                </a:solidFill>
                <a:highlight>
                  <a:srgbClr val="808080"/>
                </a:highlight>
              </a:rPr>
              <a:t>( sub-balanced</a:t>
            </a:r>
            <a:r>
              <a:rPr lang="zh-CN" altLang="en-US" sz="2800" dirty="0">
                <a:solidFill>
                  <a:schemeClr val="bg1"/>
                </a:solidFill>
                <a:highlight>
                  <a:srgbClr val="808080"/>
                </a:highlight>
              </a:rPr>
              <a:t> </a:t>
            </a:r>
            <a:r>
              <a:rPr lang="en-US" altLang="zh-CN" sz="2800" dirty="0">
                <a:solidFill>
                  <a:schemeClr val="bg1"/>
                </a:solidFill>
                <a:highlight>
                  <a:srgbClr val="808080"/>
                </a:highlight>
              </a:rPr>
              <a:t>digraph) </a:t>
            </a:r>
            <a:r>
              <a:rPr lang="zh-CN" altLang="en-US" sz="2800" dirty="0">
                <a:solidFill>
                  <a:schemeClr val="bg1"/>
                </a:solidFill>
                <a:highlight>
                  <a:srgbClr val="808080"/>
                </a:highlight>
              </a:rPr>
              <a:t>、</a:t>
            </a:r>
            <a:r>
              <a:rPr lang="zh-CN" altLang="en-US" sz="2800" dirty="0">
                <a:solidFill>
                  <a:srgbClr val="FF0000"/>
                </a:solidFill>
                <a:highlight>
                  <a:srgbClr val="808080"/>
                </a:highlight>
              </a:rPr>
              <a:t>非平衡图</a:t>
            </a:r>
            <a:r>
              <a:rPr lang="en-US" altLang="zh-CN" sz="2800" dirty="0">
                <a:solidFill>
                  <a:schemeClr val="bg1"/>
                </a:solidFill>
                <a:highlight>
                  <a:srgbClr val="808080"/>
                </a:highlight>
              </a:rPr>
              <a:t>( unbalanced digraph) </a:t>
            </a:r>
          </a:p>
          <a:p>
            <a:r>
              <a:rPr lang="zh-CN" altLang="en-US" sz="2800" dirty="0">
                <a:solidFill>
                  <a:schemeClr val="bg1"/>
                </a:solidFill>
                <a:highlight>
                  <a:srgbClr val="808080"/>
                </a:highlight>
              </a:rPr>
              <a:t>研究表明</a:t>
            </a:r>
            <a:r>
              <a:rPr lang="en-US" altLang="zh-CN" sz="2800" dirty="0">
                <a:solidFill>
                  <a:schemeClr val="bg1"/>
                </a:solidFill>
                <a:highlight>
                  <a:srgbClr val="808080"/>
                </a:highlight>
              </a:rPr>
              <a:t>: </a:t>
            </a:r>
            <a:r>
              <a:rPr lang="zh-CN" altLang="en-US" sz="2800" dirty="0">
                <a:solidFill>
                  <a:schemeClr val="bg1"/>
                </a:solidFill>
                <a:highlight>
                  <a:srgbClr val="808080"/>
                </a:highlight>
              </a:rPr>
              <a:t>对于交互平衡图和子平衡图，多智能体系统可实现群一致性</a:t>
            </a:r>
            <a:r>
              <a:rPr lang="en-US" altLang="zh-CN" sz="2800" dirty="0">
                <a:solidFill>
                  <a:schemeClr val="bg1"/>
                </a:solidFill>
                <a:highlight>
                  <a:srgbClr val="808080"/>
                </a:highlight>
              </a:rPr>
              <a:t>; </a:t>
            </a:r>
            <a:r>
              <a:rPr lang="zh-CN" altLang="en-US" sz="2800" dirty="0">
                <a:solidFill>
                  <a:schemeClr val="bg1"/>
                </a:solidFill>
                <a:highlight>
                  <a:srgbClr val="808080"/>
                </a:highlight>
              </a:rPr>
              <a:t>对于非平衡图，需施加额外的牵制控制器才能实现相应的群一致性。</a:t>
            </a:r>
            <a:endParaRPr lang="en-US" sz="2800" dirty="0">
              <a:highlight>
                <a:srgbClr val="808080"/>
              </a:highlight>
            </a:endParaRPr>
          </a:p>
        </p:txBody>
      </p:sp>
    </p:spTree>
    <p:extLst>
      <p:ext uri="{BB962C8B-B14F-4D97-AF65-F5344CB8AC3E}">
        <p14:creationId xmlns:p14="http://schemas.microsoft.com/office/powerpoint/2010/main" val="74700890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研究展望</a:t>
            </a:r>
            <a:endParaRPr lang="en-US" altLang="zh-CN" sz="3200" b="1" dirty="0"/>
          </a:p>
        </p:txBody>
      </p:sp>
      <p:sp>
        <p:nvSpPr>
          <p:cNvPr id="7" name="TextBox 6">
            <a:extLst>
              <a:ext uri="{FF2B5EF4-FFF2-40B4-BE49-F238E27FC236}">
                <a16:creationId xmlns:a16="http://schemas.microsoft.com/office/drawing/2014/main" id="{BDF889E9-53BE-E84C-A1A5-A06CA3BA82FC}"/>
              </a:ext>
            </a:extLst>
          </p:cNvPr>
          <p:cNvSpPr txBox="1"/>
          <p:nvPr/>
        </p:nvSpPr>
        <p:spPr>
          <a:xfrm>
            <a:off x="215516" y="1597732"/>
            <a:ext cx="8712968" cy="4401205"/>
          </a:xfrm>
          <a:prstGeom prst="rect">
            <a:avLst/>
          </a:prstGeom>
          <a:noFill/>
          <a:effectLst>
            <a:outerShdw blurRad="50800" dist="50800" dir="5400000" algn="ctr" rotWithShape="0">
              <a:schemeClr val="tx1">
                <a:lumMod val="50000"/>
                <a:lumOff val="50000"/>
              </a:schemeClr>
            </a:outerShdw>
          </a:effectLst>
        </p:spPr>
        <p:txBody>
          <a:bodyPr wrap="square" rtlCol="0">
            <a:spAutoFit/>
          </a:bodyPr>
          <a:lstStyle/>
          <a:p>
            <a:r>
              <a:rPr lang="zh-CN" altLang="en-US" sz="2800" b="1" dirty="0">
                <a:solidFill>
                  <a:srgbClr val="FF0000"/>
                </a:solidFill>
                <a:highlight>
                  <a:srgbClr val="808080"/>
                </a:highlight>
              </a:rPr>
              <a:t>（</a:t>
            </a:r>
            <a:r>
              <a:rPr lang="en-US" altLang="zh-CN" sz="2800" b="1" dirty="0">
                <a:solidFill>
                  <a:srgbClr val="FF0000"/>
                </a:solidFill>
                <a:highlight>
                  <a:srgbClr val="808080"/>
                </a:highlight>
              </a:rPr>
              <a:t>1</a:t>
            </a:r>
            <a:r>
              <a:rPr lang="zh-CN" altLang="en-US" sz="2800" b="1" dirty="0">
                <a:solidFill>
                  <a:srgbClr val="FF0000"/>
                </a:solidFill>
                <a:highlight>
                  <a:srgbClr val="808080"/>
                </a:highlight>
              </a:rPr>
              <a:t>）</a:t>
            </a:r>
            <a:r>
              <a:rPr lang="zh-CN" altLang="en-US" sz="2800" dirty="0">
                <a:highlight>
                  <a:srgbClr val="C0C0C0"/>
                </a:highlight>
              </a:rPr>
              <a:t>现有研究大多数假定在同质的前提下，在自然界中，个体的异质性普遍存在，同质这种理想化的假设往往难以准确描述现实的事物。</a:t>
            </a:r>
            <a:endParaRPr lang="en-US" altLang="zh-CN" sz="2800" dirty="0">
              <a:highlight>
                <a:srgbClr val="C0C0C0"/>
              </a:highlight>
            </a:endParaRPr>
          </a:p>
          <a:p>
            <a:pPr marL="514338" indent="-514338">
              <a:buAutoNum type="arabicPeriod"/>
            </a:pPr>
            <a:endParaRPr lang="en-US" altLang="zh-CN" sz="2800" dirty="0">
              <a:highlight>
                <a:srgbClr val="C0C0C0"/>
              </a:highlight>
            </a:endParaRPr>
          </a:p>
          <a:p>
            <a:r>
              <a:rPr lang="zh-CN" altLang="en-US" sz="2800" b="1" dirty="0">
                <a:solidFill>
                  <a:srgbClr val="FF0000"/>
                </a:solidFill>
                <a:highlight>
                  <a:srgbClr val="808080"/>
                </a:highlight>
              </a:rPr>
              <a:t>（</a:t>
            </a:r>
            <a:r>
              <a:rPr lang="en-US" altLang="zh-CN" sz="2800" b="1" dirty="0">
                <a:solidFill>
                  <a:srgbClr val="FF0000"/>
                </a:solidFill>
                <a:highlight>
                  <a:srgbClr val="808080"/>
                </a:highlight>
              </a:rPr>
              <a:t>2</a:t>
            </a:r>
            <a:r>
              <a:rPr lang="zh-CN" altLang="en-US" sz="2800" b="1" dirty="0">
                <a:solidFill>
                  <a:srgbClr val="FF0000"/>
                </a:solidFill>
                <a:highlight>
                  <a:srgbClr val="808080"/>
                </a:highlight>
              </a:rPr>
              <a:t>）</a:t>
            </a:r>
            <a:r>
              <a:rPr lang="zh-CN" altLang="en-US" sz="2800" dirty="0">
                <a:highlight>
                  <a:srgbClr val="C0C0C0"/>
                </a:highlight>
              </a:rPr>
              <a:t>大多数情况下，未考虑个体间的竞争，对于竞争关系不可忽略。 目前考虑竞争的主要研究集中在镜像竞争，在此基础上，考虑个体间具有两种竞争关系</a:t>
            </a:r>
            <a:r>
              <a:rPr lang="en-US" altLang="zh-CN" sz="2800" dirty="0">
                <a:highlight>
                  <a:srgbClr val="C0C0C0"/>
                </a:highlight>
              </a:rPr>
              <a:t>( </a:t>
            </a:r>
            <a:r>
              <a:rPr lang="zh-CN" altLang="en-US" sz="2800" dirty="0">
                <a:highlight>
                  <a:srgbClr val="C0C0C0"/>
                </a:highlight>
              </a:rPr>
              <a:t>即强弱竞争关系</a:t>
            </a:r>
            <a:r>
              <a:rPr lang="en-US" altLang="zh-CN" sz="2800" dirty="0">
                <a:highlight>
                  <a:srgbClr val="C0C0C0"/>
                </a:highlight>
              </a:rPr>
              <a:t>) </a:t>
            </a:r>
            <a:r>
              <a:rPr lang="zh-CN" altLang="en-US" sz="2800" dirty="0">
                <a:highlight>
                  <a:srgbClr val="C0C0C0"/>
                </a:highlight>
              </a:rPr>
              <a:t>的相应成果还不多见，相应矩阵的谱特征有待进一步的探索与研究</a:t>
            </a:r>
            <a:r>
              <a:rPr lang="zh-CN" altLang="en-US" sz="2800" dirty="0"/>
              <a:t>。</a:t>
            </a:r>
            <a:endParaRPr lang="en-US" altLang="zh-CN" sz="2800" dirty="0">
              <a:highlight>
                <a:srgbClr val="C0C0C0"/>
              </a:highlight>
            </a:endParaRPr>
          </a:p>
          <a:p>
            <a:pPr marL="514338" indent="-514338">
              <a:buAutoNum type="arabicPeriod"/>
            </a:pPr>
            <a:endParaRPr lang="en-US" altLang="zh-CN" sz="2800" dirty="0">
              <a:highlight>
                <a:srgbClr val="C0C0C0"/>
              </a:highlight>
            </a:endParaRPr>
          </a:p>
        </p:txBody>
      </p:sp>
    </p:spTree>
    <p:extLst>
      <p:ext uri="{BB962C8B-B14F-4D97-AF65-F5344CB8AC3E}">
        <p14:creationId xmlns:p14="http://schemas.microsoft.com/office/powerpoint/2010/main" val="276039050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研究展望</a:t>
            </a:r>
            <a:endParaRPr lang="en-US" altLang="zh-CN" sz="3200" b="1" dirty="0"/>
          </a:p>
        </p:txBody>
      </p:sp>
      <p:sp>
        <p:nvSpPr>
          <p:cNvPr id="7" name="TextBox 6">
            <a:extLst>
              <a:ext uri="{FF2B5EF4-FFF2-40B4-BE49-F238E27FC236}">
                <a16:creationId xmlns:a16="http://schemas.microsoft.com/office/drawing/2014/main" id="{BDF889E9-53BE-E84C-A1A5-A06CA3BA82FC}"/>
              </a:ext>
            </a:extLst>
          </p:cNvPr>
          <p:cNvSpPr txBox="1"/>
          <p:nvPr/>
        </p:nvSpPr>
        <p:spPr>
          <a:xfrm>
            <a:off x="215516" y="2420891"/>
            <a:ext cx="8712968" cy="2246769"/>
          </a:xfrm>
          <a:prstGeom prst="rect">
            <a:avLst/>
          </a:prstGeom>
          <a:noFill/>
          <a:effectLst>
            <a:outerShdw blurRad="50800" dist="50800" dir="5400000" algn="ctr" rotWithShape="0">
              <a:schemeClr val="tx1">
                <a:lumMod val="50000"/>
                <a:lumOff val="50000"/>
              </a:schemeClr>
            </a:outerShdw>
          </a:effectLst>
        </p:spPr>
        <p:txBody>
          <a:bodyPr wrap="square" rtlCol="0">
            <a:spAutoFit/>
          </a:bodyPr>
          <a:lstStyle/>
          <a:p>
            <a:r>
              <a:rPr lang="zh-CN" altLang="en-US" sz="2800" b="1" dirty="0">
                <a:solidFill>
                  <a:srgbClr val="FF0000"/>
                </a:solidFill>
                <a:highlight>
                  <a:srgbClr val="808080"/>
                </a:highlight>
              </a:rPr>
              <a:t>（</a:t>
            </a:r>
            <a:r>
              <a:rPr lang="en-US" altLang="zh-CN" sz="2800" b="1" dirty="0">
                <a:solidFill>
                  <a:srgbClr val="FF0000"/>
                </a:solidFill>
                <a:highlight>
                  <a:srgbClr val="808080"/>
                </a:highlight>
              </a:rPr>
              <a:t>3</a:t>
            </a:r>
            <a:r>
              <a:rPr lang="zh-CN" altLang="en-US" sz="2800" b="1" dirty="0">
                <a:solidFill>
                  <a:srgbClr val="FF0000"/>
                </a:solidFill>
                <a:highlight>
                  <a:srgbClr val="808080"/>
                </a:highlight>
              </a:rPr>
              <a:t>）</a:t>
            </a:r>
            <a:r>
              <a:rPr lang="zh-CN" altLang="en-US" sz="2800" dirty="0">
                <a:highlight>
                  <a:srgbClr val="C0C0C0"/>
                </a:highlight>
              </a:rPr>
              <a:t>社会网络中，群集行为还具有定性的表现，如选举过程中的赞成与反对无法进行具体量化，但可以从定性角度将选举过程抽象为某种符号一致性，进而定性描述该群集行为，因此这就需要寻找新工具、新方法来处理群集行为的定性特征，亟待深入研究</a:t>
            </a:r>
            <a:endParaRPr lang="en-US" altLang="zh-CN" sz="2800" dirty="0">
              <a:highlight>
                <a:srgbClr val="C0C0C0"/>
              </a:highlight>
            </a:endParaRPr>
          </a:p>
        </p:txBody>
      </p:sp>
    </p:spTree>
    <p:extLst>
      <p:ext uri="{BB962C8B-B14F-4D97-AF65-F5344CB8AC3E}">
        <p14:creationId xmlns:p14="http://schemas.microsoft.com/office/powerpoint/2010/main" val="327805028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1016" y="2348880"/>
            <a:ext cx="9145016" cy="2160240"/>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p>
        </p:txBody>
      </p:sp>
      <p:sp>
        <p:nvSpPr>
          <p:cNvPr id="7" name="文本框 6"/>
          <p:cNvSpPr txBox="1"/>
          <p:nvPr/>
        </p:nvSpPr>
        <p:spPr>
          <a:xfrm>
            <a:off x="749175" y="2934961"/>
            <a:ext cx="7644639" cy="854208"/>
          </a:xfrm>
          <a:prstGeom prst="rect">
            <a:avLst/>
          </a:prstGeom>
          <a:noFill/>
        </p:spPr>
        <p:txBody>
          <a:bodyPr wrap="square" rtlCol="0">
            <a:spAutoFit/>
          </a:bodyPr>
          <a:lstStyle/>
          <a:p>
            <a:pPr algn="ctr"/>
            <a:r>
              <a:rPr lang="zh-CN" altLang="en-US" sz="4951" b="1" dirty="0">
                <a:solidFill>
                  <a:schemeClr val="bg1"/>
                </a:solidFill>
              </a:rPr>
              <a:t>经典研究模型与方法</a:t>
            </a:r>
            <a:endParaRPr lang="en-US" altLang="zh-CN" sz="4951" b="1" dirty="0">
              <a:solidFill>
                <a:schemeClr val="bg1"/>
              </a:solidFill>
            </a:endParaRPr>
          </a:p>
        </p:txBody>
      </p:sp>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6087" t="6184" r="6353" b="6254"/>
          <a:stretch/>
        </p:blipFill>
        <p:spPr>
          <a:xfrm>
            <a:off x="8114939" y="1880828"/>
            <a:ext cx="936104" cy="936104"/>
          </a:xfrm>
          <a:prstGeom prst="ellipse">
            <a:avLst/>
          </a:prstGeom>
        </p:spPr>
      </p:pic>
    </p:spTree>
    <p:extLst>
      <p:ext uri="{BB962C8B-B14F-4D97-AF65-F5344CB8AC3E}">
        <p14:creationId xmlns:p14="http://schemas.microsoft.com/office/powerpoint/2010/main" val="2981045529"/>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2" name="文本框 3"/>
          <p:cNvSpPr txBox="1"/>
          <p:nvPr/>
        </p:nvSpPr>
        <p:spPr>
          <a:xfrm>
            <a:off x="468585" y="974623"/>
            <a:ext cx="554461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latin typeface="Times New Roman" panose="02020603050405020304" pitchFamily="18" charset="0"/>
                <a:ea typeface="微软雅黑" panose="020B0503020204020204" pitchFamily="34" charset="-122"/>
                <a:cs typeface="Times New Roman" panose="02020603050405020304" pitchFamily="18" charset="0"/>
              </a:rPr>
              <a:t>Boids</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模型 （</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bird-</a:t>
            </a:r>
            <a:r>
              <a:rPr lang="en-US" altLang="zh-CN" sz="3200" b="1" dirty="0" err="1">
                <a:latin typeface="Times New Roman" panose="02020603050405020304" pitchFamily="18" charset="0"/>
                <a:ea typeface="微软雅黑" panose="020B0503020204020204" pitchFamily="34" charset="-122"/>
                <a:cs typeface="Times New Roman" panose="02020603050405020304" pitchFamily="18" charset="0"/>
              </a:rPr>
              <a:t>oid</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a:t>
            </a:r>
          </a:p>
        </p:txBody>
      </p:sp>
      <p:cxnSp>
        <p:nvCxnSpPr>
          <p:cNvPr id="10" name="直接连接符 9"/>
          <p:cNvCxnSpPr/>
          <p:nvPr/>
        </p:nvCxnSpPr>
        <p:spPr>
          <a:xfrm>
            <a:off x="611562" y="1611467"/>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2" name="图片 1"/>
          <p:cNvPicPr>
            <a:picLocks noChangeAspect="1"/>
          </p:cNvPicPr>
          <p:nvPr/>
        </p:nvPicPr>
        <p:blipFill rotWithShape="1">
          <a:blip r:embed="rId6">
            <a:extLst>
              <a:ext uri="{28A0092B-C50C-407E-A947-70E740481C1C}">
                <a14:useLocalDpi xmlns:a14="http://schemas.microsoft.com/office/drawing/2010/main" val="0"/>
              </a:ext>
            </a:extLst>
          </a:blip>
          <a:srcRect l="10272" r="13714"/>
          <a:stretch/>
        </p:blipFill>
        <p:spPr>
          <a:xfrm>
            <a:off x="611561" y="1916832"/>
            <a:ext cx="2664296" cy="2330968"/>
          </a:xfrm>
          <a:prstGeom prst="rect">
            <a:avLst/>
          </a:prstGeom>
        </p:spPr>
      </p:pic>
      <p:sp>
        <p:nvSpPr>
          <p:cNvPr id="4" name="矩形 3"/>
          <p:cNvSpPr/>
          <p:nvPr/>
        </p:nvSpPr>
        <p:spPr>
          <a:xfrm>
            <a:off x="3969220" y="5445227"/>
            <a:ext cx="4679480" cy="954107"/>
          </a:xfrm>
          <a:prstGeom prst="rect">
            <a:avLst/>
          </a:prstGeom>
        </p:spPr>
        <p:txBody>
          <a:bodyPr wrap="square">
            <a:spAutoFit/>
          </a:bodyPr>
          <a:lstStyle/>
          <a:p>
            <a:r>
              <a:rPr lang="en-US" altLang="zh-CN" sz="2800" b="1" dirty="0">
                <a:solidFill>
                  <a:srgbClr val="333333"/>
                </a:solidFill>
                <a:latin typeface="arial" panose="020B0604020202020204" pitchFamily="34" charset="0"/>
              </a:rPr>
              <a:t>Reynolds</a:t>
            </a:r>
            <a:r>
              <a:rPr lang="zh-CN" altLang="en-US" sz="2800" b="1" dirty="0">
                <a:solidFill>
                  <a:srgbClr val="333333"/>
                </a:solidFill>
                <a:latin typeface="arial" panose="020B0604020202020204" pitchFamily="34" charset="0"/>
              </a:rPr>
              <a:t>采用</a:t>
            </a:r>
            <a:r>
              <a:rPr lang="en-US" altLang="zh-CN" sz="2800" b="1" dirty="0" err="1">
                <a:solidFill>
                  <a:srgbClr val="333333"/>
                </a:solidFill>
                <a:latin typeface="arial" panose="020B0604020202020204" pitchFamily="34" charset="0"/>
              </a:rPr>
              <a:t>Boids</a:t>
            </a:r>
            <a:r>
              <a:rPr lang="zh-CN" altLang="en-US" sz="2800" b="1" dirty="0">
                <a:solidFill>
                  <a:srgbClr val="333333"/>
                </a:solidFill>
                <a:latin typeface="arial" panose="020B0604020202020204" pitchFamily="34" charset="0"/>
              </a:rPr>
              <a:t>模型</a:t>
            </a:r>
            <a:endParaRPr lang="en-US" altLang="zh-CN" sz="2800" b="1" dirty="0">
              <a:solidFill>
                <a:srgbClr val="333333"/>
              </a:solidFill>
              <a:latin typeface="arial" panose="020B0604020202020204" pitchFamily="34" charset="0"/>
            </a:endParaRPr>
          </a:p>
          <a:p>
            <a:r>
              <a:rPr lang="zh-CN" altLang="en-US" sz="2800" b="1" dirty="0">
                <a:solidFill>
                  <a:srgbClr val="333333"/>
                </a:solidFill>
                <a:latin typeface="arial" panose="020B0604020202020204" pitchFamily="34" charset="0"/>
              </a:rPr>
              <a:t>对鸟群进行仿真模拟</a:t>
            </a:r>
            <a:endParaRPr lang="zh-CN" altLang="en-US" sz="2800" b="1" dirty="0"/>
          </a:p>
        </p:txBody>
      </p:sp>
      <p:pic>
        <p:nvPicPr>
          <p:cNvPr id="9" name="Picture 6" descr="neighborhood diagra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549" y="4365105"/>
            <a:ext cx="2631344" cy="227198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6099" y="1975417"/>
            <a:ext cx="2752357" cy="2752357"/>
          </a:xfrm>
          <a:prstGeom prst="rect">
            <a:avLst/>
          </a:prstGeom>
        </p:spPr>
      </p:pic>
      <p:sp>
        <p:nvSpPr>
          <p:cNvPr id="5" name="矩形 4"/>
          <p:cNvSpPr/>
          <p:nvPr/>
        </p:nvSpPr>
        <p:spPr>
          <a:xfrm>
            <a:off x="3969221" y="1975415"/>
            <a:ext cx="1346844" cy="523220"/>
          </a:xfrm>
          <a:prstGeom prst="rect">
            <a:avLst/>
          </a:prstGeom>
        </p:spPr>
        <p:txBody>
          <a:bodyPr wrap="none">
            <a:spAutoFit/>
          </a:bodyPr>
          <a:lstStyle/>
          <a:p>
            <a:r>
              <a:rPr lang="en-US" altLang="zh-CN" sz="2800" b="1" dirty="0">
                <a:solidFill>
                  <a:srgbClr val="333333"/>
                </a:solidFill>
                <a:latin typeface="arial" panose="020B0604020202020204" pitchFamily="34" charset="0"/>
              </a:rPr>
              <a:t>1987</a:t>
            </a:r>
            <a:r>
              <a:rPr lang="zh-CN" altLang="en-US" sz="2800" b="1" dirty="0">
                <a:solidFill>
                  <a:srgbClr val="333333"/>
                </a:solidFill>
                <a:latin typeface="arial" panose="020B0604020202020204" pitchFamily="34" charset="0"/>
              </a:rPr>
              <a:t>年</a:t>
            </a:r>
            <a:endParaRPr lang="en-US" altLang="zh-CN" sz="2800" b="1" dirty="0">
              <a:solidFill>
                <a:srgbClr val="333333"/>
              </a:solidFill>
              <a:latin typeface="arial" panose="020B0604020202020204" pitchFamily="34" charset="0"/>
            </a:endParaRPr>
          </a:p>
        </p:txBody>
      </p:sp>
    </p:spTree>
    <p:extLst>
      <p:ext uri="{BB962C8B-B14F-4D97-AF65-F5344CB8AC3E}">
        <p14:creationId xmlns:p14="http://schemas.microsoft.com/office/powerpoint/2010/main" val="357713434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2" name="文本框 3"/>
          <p:cNvSpPr txBox="1"/>
          <p:nvPr/>
        </p:nvSpPr>
        <p:spPr>
          <a:xfrm>
            <a:off x="468585" y="974623"/>
            <a:ext cx="554461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latin typeface="Times New Roman" panose="02020603050405020304" pitchFamily="18" charset="0"/>
                <a:ea typeface="微软雅黑" panose="020B0503020204020204" pitchFamily="34" charset="-122"/>
                <a:cs typeface="Times New Roman" panose="02020603050405020304" pitchFamily="18" charset="0"/>
              </a:rPr>
              <a:t>Boids</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模型</a:t>
            </a:r>
          </a:p>
        </p:txBody>
      </p:sp>
      <p:cxnSp>
        <p:nvCxnSpPr>
          <p:cNvPr id="10" name="直接连接符 9"/>
          <p:cNvCxnSpPr/>
          <p:nvPr/>
        </p:nvCxnSpPr>
        <p:spPr>
          <a:xfrm>
            <a:off x="611562" y="1611467"/>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8" name="文本框 3"/>
          <p:cNvSpPr txBox="1"/>
          <p:nvPr/>
        </p:nvSpPr>
        <p:spPr>
          <a:xfrm>
            <a:off x="648087" y="5198009"/>
            <a:ext cx="7847831" cy="1384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457189">
              <a:buFont typeface="Arial" panose="020B0604020202020204" pitchFamily="34" charset="0"/>
              <a:buChar char="•"/>
            </a:pP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没有中心控制系统</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个体仅具有局部信息</a:t>
            </a: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457189" indent="-457189">
              <a:buFont typeface="Arial" panose="020B0604020202020204" pitchFamily="34" charset="0"/>
              <a:buChar char="•"/>
            </a:pP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个体间没有信息上的交互</a:t>
            </a: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457189" indent="-457189">
              <a:buFont typeface="Arial" panose="020B0604020202020204" pitchFamily="34" charset="0"/>
              <a:buChar char="•"/>
            </a:pP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初始状态随机</a:t>
            </a: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0272" r="13714"/>
          <a:stretch/>
        </p:blipFill>
        <p:spPr>
          <a:xfrm>
            <a:off x="611561" y="1916832"/>
            <a:ext cx="2664296" cy="2330968"/>
          </a:xfrm>
          <a:prstGeom prst="rect">
            <a:avLst/>
          </a:prstGeom>
        </p:spPr>
      </p:pic>
      <p:sp>
        <p:nvSpPr>
          <p:cNvPr id="5" name="右箭头 4"/>
          <p:cNvSpPr/>
          <p:nvPr/>
        </p:nvSpPr>
        <p:spPr>
          <a:xfrm>
            <a:off x="3923928" y="2578260"/>
            <a:ext cx="936104" cy="1008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3"/>
          <p:cNvSpPr txBox="1"/>
          <p:nvPr/>
        </p:nvSpPr>
        <p:spPr>
          <a:xfrm>
            <a:off x="5148064" y="2605264"/>
            <a:ext cx="3384376" cy="95410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具有良好的一致性：</a:t>
            </a: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方向、速度</a:t>
            </a: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右箭头 11"/>
          <p:cNvSpPr/>
          <p:nvPr/>
        </p:nvSpPr>
        <p:spPr>
          <a:xfrm rot="16200000">
            <a:off x="4180232" y="3265114"/>
            <a:ext cx="423503" cy="3096347"/>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 name="文本框 6"/>
          <p:cNvSpPr txBox="1"/>
          <p:nvPr/>
        </p:nvSpPr>
        <p:spPr>
          <a:xfrm>
            <a:off x="4119116" y="4455573"/>
            <a:ext cx="545733" cy="769441"/>
          </a:xfrm>
          <a:prstGeom prst="rect">
            <a:avLst/>
          </a:prstGeom>
          <a:noFill/>
        </p:spPr>
        <p:txBody>
          <a:bodyPr wrap="square" rtlCol="0">
            <a:spAutoFit/>
          </a:bodyPr>
          <a:lstStyle/>
          <a:p>
            <a:r>
              <a:rPr lang="zh-CN" altLang="en-US" sz="4400" b="1" dirty="0">
                <a:solidFill>
                  <a:schemeClr val="bg1"/>
                </a:solidFill>
              </a:rPr>
              <a:t>？</a:t>
            </a:r>
          </a:p>
        </p:txBody>
      </p:sp>
    </p:spTree>
    <p:extLst>
      <p:ext uri="{BB962C8B-B14F-4D97-AF65-F5344CB8AC3E}">
        <p14:creationId xmlns:p14="http://schemas.microsoft.com/office/powerpoint/2010/main" val="297706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1" grpId="0" animBg="1"/>
      <p:bldP spid="12" grpId="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2" name="文本框 3"/>
          <p:cNvSpPr txBox="1"/>
          <p:nvPr/>
        </p:nvSpPr>
        <p:spPr>
          <a:xfrm>
            <a:off x="468585" y="974623"/>
            <a:ext cx="554461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latin typeface="Times New Roman" panose="02020603050405020304" pitchFamily="18" charset="0"/>
                <a:ea typeface="微软雅黑" panose="020B0503020204020204" pitchFamily="34" charset="-122"/>
                <a:cs typeface="Times New Roman" panose="02020603050405020304" pitchFamily="18" charset="0"/>
              </a:rPr>
              <a:t>Boids</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模型</a:t>
            </a:r>
          </a:p>
        </p:txBody>
      </p:sp>
      <p:cxnSp>
        <p:nvCxnSpPr>
          <p:cNvPr id="10" name="直接连接符 9"/>
          <p:cNvCxnSpPr/>
          <p:nvPr/>
        </p:nvCxnSpPr>
        <p:spPr>
          <a:xfrm>
            <a:off x="611562" y="1611467"/>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 name="矩形 1"/>
              <p:cNvSpPr/>
              <p:nvPr/>
            </p:nvSpPr>
            <p:spPr>
              <a:xfrm>
                <a:off x="1054845" y="4961299"/>
                <a:ext cx="612068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i="1">
                              <a:latin typeface="Cambria Math"/>
                            </a:rPr>
                            <m:t>𝑖</m:t>
                          </m:r>
                        </m:sub>
                      </m:sSub>
                      <m:d>
                        <m:dPr>
                          <m:ctrlPr>
                            <a:rPr lang="en-US" altLang="zh-CN" sz="2800" i="1">
                              <a:latin typeface="Cambria Math" panose="02040503050406030204" pitchFamily="18" charset="0"/>
                            </a:rPr>
                          </m:ctrlPr>
                        </m:dPr>
                        <m:e>
                          <m:r>
                            <a:rPr lang="en-US" altLang="zh-CN" sz="2800" i="1">
                              <a:latin typeface="Cambria Math"/>
                            </a:rPr>
                            <m:t>𝑡</m:t>
                          </m:r>
                          <m:r>
                            <a:rPr lang="en-US" altLang="zh-CN" sz="2800" i="1">
                              <a:latin typeface="Cambria Math" panose="02040503050406030204" pitchFamily="18" charset="0"/>
                            </a:rPr>
                            <m:t>+</m:t>
                          </m:r>
                          <m:r>
                            <a:rPr lang="en-US" altLang="zh-CN" sz="2800" i="1">
                              <a:latin typeface="Cambria Math" panose="02040503050406030204" pitchFamily="18" charset="0"/>
                            </a:rPr>
                            <m:t>1</m:t>
                          </m:r>
                        </m:e>
                      </m:d>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i="1">
                              <a:latin typeface="Cambria Math"/>
                            </a:rPr>
                            <m:t>𝑖</m:t>
                          </m:r>
                        </m:sub>
                      </m:sSub>
                      <m:d>
                        <m:dPr>
                          <m:ctrlPr>
                            <a:rPr lang="en-US" altLang="zh-CN" sz="2800" i="1">
                              <a:latin typeface="Cambria Math" panose="02040503050406030204" pitchFamily="18" charset="0"/>
                            </a:rPr>
                          </m:ctrlPr>
                        </m:dPr>
                        <m:e>
                          <m:r>
                            <a:rPr lang="en-US" altLang="zh-CN" sz="2800" i="1">
                              <a:latin typeface="Cambria Math"/>
                            </a:rPr>
                            <m:t>𝑡</m:t>
                          </m:r>
                        </m:e>
                      </m:d>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𝑣</m:t>
                          </m:r>
                        </m:e>
                        <m:sub>
                          <m:r>
                            <a:rPr lang="en-US" altLang="zh-CN" sz="2800" i="1">
                              <a:latin typeface="Cambria Math"/>
                            </a:rPr>
                            <m:t>𝑖</m:t>
                          </m:r>
                        </m:sub>
                      </m:sSub>
                      <m:r>
                        <a:rPr lang="en-US" altLang="zh-CN" sz="2800" i="1">
                          <a:latin typeface="Cambria Math"/>
                        </a:rPr>
                        <m:t>𝑐𝑜𝑠</m:t>
                      </m:r>
                      <m:r>
                        <a:rPr lang="en-US" altLang="zh-CN" sz="2800">
                          <a:latin typeface="Cambria Math"/>
                        </a:rPr>
                        <m:t>(</m:t>
                      </m:r>
                      <m:sSub>
                        <m:sSubPr>
                          <m:ctrlPr>
                            <a:rPr lang="en-US" altLang="zh-CN" sz="2800" i="1">
                              <a:latin typeface="Cambria Math" panose="02040503050406030204" pitchFamily="18" charset="0"/>
                            </a:rPr>
                          </m:ctrlPr>
                        </m:sSubPr>
                        <m:e>
                          <m:r>
                            <a:rPr lang="el-GR" altLang="zh-CN" sz="2800" i="1">
                              <a:latin typeface="Cambria Math"/>
                            </a:rPr>
                            <m:t>𝜃</m:t>
                          </m:r>
                        </m:e>
                        <m:sub>
                          <m:r>
                            <a:rPr lang="en-US" altLang="zh-CN" sz="2800" i="1">
                              <a:latin typeface="Cambria Math"/>
                            </a:rPr>
                            <m:t>𝑖</m:t>
                          </m:r>
                        </m:sub>
                      </m:sSub>
                      <m:d>
                        <m:dPr>
                          <m:ctrlPr>
                            <a:rPr lang="en-US" altLang="zh-CN" sz="2800" i="1">
                              <a:latin typeface="Cambria Math" panose="02040503050406030204" pitchFamily="18" charset="0"/>
                            </a:rPr>
                          </m:ctrlPr>
                        </m:dPr>
                        <m:e>
                          <m:r>
                            <a:rPr lang="en-US" altLang="zh-CN" sz="2800" i="1">
                              <a:latin typeface="Cambria Math"/>
                            </a:rPr>
                            <m:t>𝑡</m:t>
                          </m:r>
                        </m:e>
                      </m:d>
                      <m:r>
                        <a:rPr lang="en-US" altLang="zh-CN" sz="2800">
                          <a:latin typeface="Cambria Math"/>
                        </a:rPr>
                        <m:t>)</m:t>
                      </m:r>
                    </m:oMath>
                  </m:oMathPara>
                </a14:m>
                <a:endParaRPr lang="zh-CN" altLang="en-US" sz="2800" dirty="0"/>
              </a:p>
            </p:txBody>
          </p:sp>
        </mc:Choice>
        <mc:Fallback>
          <p:sp>
            <p:nvSpPr>
              <p:cNvPr id="2" name="矩形 1"/>
              <p:cNvSpPr>
                <a:spLocks noRot="1" noChangeAspect="1" noMove="1" noResize="1" noEditPoints="1" noAdjustHandles="1" noChangeArrowheads="1" noChangeShapeType="1" noTextEdit="1"/>
              </p:cNvSpPr>
              <p:nvPr/>
            </p:nvSpPr>
            <p:spPr>
              <a:xfrm>
                <a:off x="1054845" y="4961299"/>
                <a:ext cx="6120680"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1544418" y="5547041"/>
                <a:ext cx="51415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𝑦</m:t>
                          </m:r>
                        </m:e>
                        <m:sub>
                          <m:r>
                            <a:rPr lang="en-US" altLang="zh-CN" sz="2800" i="1">
                              <a:latin typeface="Cambria Math"/>
                            </a:rPr>
                            <m:t>𝑖</m:t>
                          </m:r>
                        </m:sub>
                      </m:sSub>
                      <m:d>
                        <m:dPr>
                          <m:ctrlPr>
                            <a:rPr lang="en-US" altLang="zh-CN" sz="2800" i="1">
                              <a:latin typeface="Cambria Math" panose="02040503050406030204" pitchFamily="18" charset="0"/>
                            </a:rPr>
                          </m:ctrlPr>
                        </m:dPr>
                        <m:e>
                          <m:r>
                            <a:rPr lang="en-US" altLang="zh-CN" sz="2800" i="1">
                              <a:latin typeface="Cambria Math"/>
                            </a:rPr>
                            <m:t>𝑡</m:t>
                          </m:r>
                          <m:r>
                            <a:rPr lang="en-US" altLang="zh-CN" sz="2800" i="1">
                              <a:latin typeface="Cambria Math" panose="02040503050406030204" pitchFamily="18" charset="0"/>
                            </a:rPr>
                            <m:t>+</m:t>
                          </m:r>
                          <m:r>
                            <a:rPr lang="en-US" altLang="zh-CN" sz="2800" i="1">
                              <a:latin typeface="Cambria Math" panose="02040503050406030204" pitchFamily="18" charset="0"/>
                            </a:rPr>
                            <m:t>1</m:t>
                          </m:r>
                        </m:e>
                      </m:d>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𝑦</m:t>
                          </m:r>
                        </m:e>
                        <m:sub>
                          <m:r>
                            <a:rPr lang="en-US" altLang="zh-CN" sz="2800" i="1">
                              <a:latin typeface="Cambria Math"/>
                            </a:rPr>
                            <m:t>𝑖</m:t>
                          </m:r>
                        </m:sub>
                      </m:sSub>
                      <m:d>
                        <m:dPr>
                          <m:ctrlPr>
                            <a:rPr lang="en-US" altLang="zh-CN" sz="2800" i="1">
                              <a:latin typeface="Cambria Math" panose="02040503050406030204" pitchFamily="18" charset="0"/>
                            </a:rPr>
                          </m:ctrlPr>
                        </m:dPr>
                        <m:e>
                          <m:r>
                            <a:rPr lang="en-US" altLang="zh-CN" sz="2800" i="1">
                              <a:latin typeface="Cambria Math"/>
                            </a:rPr>
                            <m:t>𝑡</m:t>
                          </m:r>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a:rPr>
                            <m:t>𝑣</m:t>
                          </m:r>
                        </m:e>
                        <m:sub>
                          <m:r>
                            <a:rPr lang="en-US" altLang="zh-CN" sz="2800" i="1">
                              <a:latin typeface="Cambria Math"/>
                            </a:rPr>
                            <m:t>𝑖</m:t>
                          </m:r>
                        </m:sub>
                      </m:sSub>
                      <m:r>
                        <a:rPr lang="en-US" altLang="zh-CN" sz="2800" i="1">
                          <a:latin typeface="Cambria Math"/>
                        </a:rPr>
                        <m:t>𝑠𝑖𝑛</m:t>
                      </m:r>
                      <m:r>
                        <a:rPr lang="en-US" altLang="zh-CN" sz="2800">
                          <a:latin typeface="Cambria Math"/>
                        </a:rPr>
                        <m:t>(</m:t>
                      </m:r>
                      <m:sSub>
                        <m:sSubPr>
                          <m:ctrlPr>
                            <a:rPr lang="en-US" altLang="zh-CN" sz="2800" i="1">
                              <a:latin typeface="Cambria Math" panose="02040503050406030204" pitchFamily="18" charset="0"/>
                            </a:rPr>
                          </m:ctrlPr>
                        </m:sSubPr>
                        <m:e>
                          <m:r>
                            <a:rPr lang="el-GR" altLang="zh-CN" sz="2800" i="1">
                              <a:latin typeface="Cambria Math"/>
                            </a:rPr>
                            <m:t>𝜃</m:t>
                          </m:r>
                        </m:e>
                        <m:sub>
                          <m:r>
                            <a:rPr lang="en-US" altLang="zh-CN" sz="2800" i="1">
                              <a:latin typeface="Cambria Math"/>
                            </a:rPr>
                            <m:t>𝑖</m:t>
                          </m:r>
                        </m:sub>
                      </m:sSub>
                      <m:d>
                        <m:dPr>
                          <m:ctrlPr>
                            <a:rPr lang="en-US" altLang="zh-CN" sz="2800" i="1">
                              <a:latin typeface="Cambria Math" panose="02040503050406030204" pitchFamily="18" charset="0"/>
                            </a:rPr>
                          </m:ctrlPr>
                        </m:dPr>
                        <m:e>
                          <m:r>
                            <a:rPr lang="en-US" altLang="zh-CN" sz="2800" i="1">
                              <a:latin typeface="Cambria Math"/>
                            </a:rPr>
                            <m:t>𝑡</m:t>
                          </m:r>
                        </m:e>
                      </m:d>
                      <m:r>
                        <a:rPr lang="en-US" altLang="zh-CN" sz="2800">
                          <a:latin typeface="Cambria Math"/>
                        </a:rPr>
                        <m:t>)</m:t>
                      </m:r>
                    </m:oMath>
                  </m:oMathPara>
                </a14:m>
                <a:endParaRPr lang="zh-CN"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1544418" y="5547041"/>
                <a:ext cx="5141536" cy="523220"/>
              </a:xfrm>
              <a:prstGeom prst="rect">
                <a:avLst/>
              </a:prstGeom>
              <a:blipFill>
                <a:blip r:embed="rId4"/>
                <a:stretch>
                  <a:fillRect/>
                </a:stretch>
              </a:blipFill>
            </p:spPr>
            <p:txBody>
              <a:bodyPr/>
              <a:lstStyle/>
              <a:p>
                <a:r>
                  <a:rPr lang="zh-CN" altLang="en-US">
                    <a:noFill/>
                  </a:rPr>
                  <a:t> </a:t>
                </a:r>
              </a:p>
            </p:txBody>
          </p:sp>
        </mc:Fallback>
      </mc:AlternateContent>
      <p:sp>
        <p:nvSpPr>
          <p:cNvPr id="14" name="文本框 3"/>
          <p:cNvSpPr txBox="1"/>
          <p:nvPr/>
        </p:nvSpPr>
        <p:spPr>
          <a:xfrm>
            <a:off x="683568" y="4437115"/>
            <a:ext cx="7416824"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智能体的移动方式如下：</a:t>
            </a:r>
          </a:p>
        </p:txBody>
      </p:sp>
      <mc:AlternateContent xmlns:mc="http://schemas.openxmlformats.org/markup-compatibility/2006">
        <mc:Choice xmlns:a14="http://schemas.microsoft.com/office/drawing/2010/main" Requires="a14">
          <p:sp>
            <p:nvSpPr>
              <p:cNvPr id="15" name="文本框 3"/>
              <p:cNvSpPr txBox="1"/>
              <p:nvPr/>
            </p:nvSpPr>
            <p:spPr>
              <a:xfrm>
                <a:off x="683568" y="1988840"/>
                <a:ext cx="7416824" cy="19865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智能体基本属性：</a:t>
                </a:r>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891" indent="-342891">
                  <a:buFont typeface="Arial" panose="020B0604020202020204" pitchFamily="34" charset="0"/>
                  <a:buChar char="•"/>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速度</a:t>
                </a:r>
                <a14:m>
                  <m:oMath xmlns:m="http://schemas.openxmlformats.org/officeDocument/2006/math">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 </m:t>
                        </m:r>
                        <m:r>
                          <a:rPr lang="en-US" altLang="zh-CN" sz="2400" i="1">
                            <a:solidFill>
                              <a:schemeClr val="bg1"/>
                            </a:solidFill>
                            <a:latin typeface="Cambria Math"/>
                          </a:rPr>
                          <m:t>𝑣</m:t>
                        </m:r>
                      </m:e>
                      <m:sub>
                        <m:r>
                          <a:rPr lang="en-US" altLang="zh-CN" sz="2400" i="1">
                            <a:solidFill>
                              <a:schemeClr val="bg1"/>
                            </a:solidFill>
                            <a:latin typeface="Cambria Math"/>
                          </a:rPr>
                          <m:t>𝑖</m:t>
                        </m:r>
                      </m:sub>
                    </m:sSub>
                  </m:oMath>
                </a14:m>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891" indent="-342891">
                  <a:buFont typeface="Arial" panose="020B0604020202020204" pitchFamily="34" charset="0"/>
                  <a:buChar char="•"/>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移动方向</a:t>
                </a:r>
                <a14:m>
                  <m:oMath xmlns:m="http://schemas.openxmlformats.org/officeDocument/2006/math">
                    <m:sSub>
                      <m:sSubPr>
                        <m:ctrlPr>
                          <a:rPr lang="en-US" altLang="zh-CN" sz="2400" i="1">
                            <a:solidFill>
                              <a:schemeClr val="bg1"/>
                            </a:solidFill>
                            <a:latin typeface="Cambria Math" panose="02040503050406030204" pitchFamily="18" charset="0"/>
                          </a:rPr>
                        </m:ctrlPr>
                      </m:sSubPr>
                      <m:e>
                        <m:r>
                          <a:rPr lang="el-GR" altLang="zh-CN" sz="2400" i="1">
                            <a:solidFill>
                              <a:schemeClr val="bg1"/>
                            </a:solidFill>
                            <a:latin typeface="Cambria Math"/>
                          </a:rPr>
                          <m:t>𝜃</m:t>
                        </m:r>
                      </m:e>
                      <m:sub>
                        <m:r>
                          <a:rPr lang="en-US" altLang="zh-CN" sz="2400" i="1">
                            <a:solidFill>
                              <a:schemeClr val="bg1"/>
                            </a:solidFill>
                            <a:latin typeface="Cambria Math"/>
                          </a:rPr>
                          <m:t>𝑖</m:t>
                        </m:r>
                      </m:sub>
                    </m:sSub>
                    <m:d>
                      <m:dPr>
                        <m:ctrlPr>
                          <a:rPr lang="en-US" altLang="zh-CN" sz="2400" i="1">
                            <a:solidFill>
                              <a:schemeClr val="bg1"/>
                            </a:solidFill>
                            <a:latin typeface="Cambria Math" panose="02040503050406030204" pitchFamily="18" charset="0"/>
                          </a:rPr>
                        </m:ctrlPr>
                      </m:dPr>
                      <m:e>
                        <m:r>
                          <a:rPr lang="en-US" altLang="zh-CN" sz="2400" i="1">
                            <a:solidFill>
                              <a:schemeClr val="bg1"/>
                            </a:solidFill>
                            <a:latin typeface="Cambria Math"/>
                          </a:rPr>
                          <m:t>𝑡</m:t>
                        </m:r>
                      </m:e>
                    </m:d>
                  </m:oMath>
                </a14:m>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891" indent="-342891">
                  <a:buFont typeface="Arial" panose="020B0604020202020204" pitchFamily="34" charset="0"/>
                  <a:buChar char="•"/>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当前位置</a:t>
                </a:r>
                <a14:m>
                  <m:oMath xmlns:m="http://schemas.openxmlformats.org/officeDocument/2006/math">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 </m:t>
                        </m:r>
                        <m:r>
                          <a:rPr lang="en-US" altLang="zh-CN" sz="2400" i="1">
                            <a:solidFill>
                              <a:schemeClr val="bg1"/>
                            </a:solidFill>
                            <a:latin typeface="Cambria Math"/>
                          </a:rPr>
                          <m:t>𝑝</m:t>
                        </m:r>
                      </m:e>
                      <m:sub>
                        <m:r>
                          <a:rPr lang="en-US" altLang="zh-CN" sz="2400" i="1">
                            <a:solidFill>
                              <a:schemeClr val="bg1"/>
                            </a:solidFill>
                            <a:latin typeface="Cambria Math"/>
                          </a:rPr>
                          <m:t>𝑖</m:t>
                        </m:r>
                      </m:sub>
                    </m:sSub>
                    <m:d>
                      <m:dPr>
                        <m:ctrlPr>
                          <a:rPr lang="en-US" altLang="zh-CN" sz="2400" i="1">
                            <a:solidFill>
                              <a:schemeClr val="bg1"/>
                            </a:solidFill>
                            <a:latin typeface="Cambria Math" panose="02040503050406030204" pitchFamily="18" charset="0"/>
                          </a:rPr>
                        </m:ctrlPr>
                      </m:dPr>
                      <m:e>
                        <m:r>
                          <a:rPr lang="en-US" altLang="zh-CN" sz="2400" i="1">
                            <a:solidFill>
                              <a:schemeClr val="bg1"/>
                            </a:solidFill>
                            <a:latin typeface="Cambria Math"/>
                          </a:rPr>
                          <m:t>𝑡</m:t>
                        </m:r>
                      </m:e>
                    </m:d>
                    <m:r>
                      <a:rPr lang="en-US" altLang="zh-CN" sz="2400" i="1">
                        <a:solidFill>
                          <a:schemeClr val="bg1"/>
                        </a:solidFill>
                        <a:latin typeface="Cambria Math"/>
                      </a:rPr>
                      <m:t>=</m:t>
                    </m:r>
                    <m:d>
                      <m:dPr>
                        <m:ctrlPr>
                          <a:rPr lang="en-US" altLang="zh-CN" sz="2400" i="1">
                            <a:solidFill>
                              <a:schemeClr val="bg1"/>
                            </a:solidFill>
                            <a:latin typeface="Cambria Math" panose="02040503050406030204" pitchFamily="18" charset="0"/>
                          </a:rPr>
                        </m:ctrlPr>
                      </m:dPr>
                      <m:e>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a:rPr>
                              <m:t>𝑥</m:t>
                            </m:r>
                          </m:e>
                          <m:sub>
                            <m:r>
                              <a:rPr lang="en-US" altLang="zh-CN" sz="2400" i="1">
                                <a:solidFill>
                                  <a:schemeClr val="bg1"/>
                                </a:solidFill>
                                <a:latin typeface="Cambria Math"/>
                              </a:rPr>
                              <m:t>𝑖</m:t>
                            </m:r>
                          </m:sub>
                        </m:sSub>
                        <m:d>
                          <m:dPr>
                            <m:ctrlPr>
                              <a:rPr lang="en-US" altLang="zh-CN" sz="2400" i="1">
                                <a:solidFill>
                                  <a:schemeClr val="bg1"/>
                                </a:solidFill>
                                <a:latin typeface="Cambria Math" panose="02040503050406030204" pitchFamily="18" charset="0"/>
                              </a:rPr>
                            </m:ctrlPr>
                          </m:dPr>
                          <m:e>
                            <m:r>
                              <a:rPr lang="en-US" altLang="zh-CN" sz="2400" i="1">
                                <a:solidFill>
                                  <a:schemeClr val="bg1"/>
                                </a:solidFill>
                                <a:latin typeface="Cambria Math"/>
                              </a:rPr>
                              <m:t>𝑡</m:t>
                            </m:r>
                          </m:e>
                        </m:d>
                        <m:r>
                          <a:rPr lang="en-US" altLang="zh-CN" sz="2400" i="1">
                            <a:solidFill>
                              <a:schemeClr val="bg1"/>
                            </a:solidFill>
                            <a:latin typeface="Cambria Math"/>
                          </a:rPr>
                          <m:t>,</m:t>
                        </m:r>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a:rPr>
                              <m:t>𝑦</m:t>
                            </m:r>
                          </m:e>
                          <m:sub>
                            <m:r>
                              <a:rPr lang="en-US" altLang="zh-CN" sz="2400" i="1">
                                <a:solidFill>
                                  <a:schemeClr val="bg1"/>
                                </a:solidFill>
                                <a:latin typeface="Cambria Math"/>
                              </a:rPr>
                              <m:t>𝑖</m:t>
                            </m:r>
                          </m:sub>
                        </m:sSub>
                        <m:d>
                          <m:dPr>
                            <m:ctrlPr>
                              <a:rPr lang="en-US" altLang="zh-CN" sz="2400" i="1">
                                <a:solidFill>
                                  <a:schemeClr val="bg1"/>
                                </a:solidFill>
                                <a:latin typeface="Cambria Math" panose="02040503050406030204" pitchFamily="18" charset="0"/>
                              </a:rPr>
                            </m:ctrlPr>
                          </m:dPr>
                          <m:e>
                            <m:r>
                              <a:rPr lang="en-US" altLang="zh-CN" sz="2400" i="1">
                                <a:solidFill>
                                  <a:schemeClr val="bg1"/>
                                </a:solidFill>
                                <a:latin typeface="Cambria Math"/>
                              </a:rPr>
                              <m:t>𝑡</m:t>
                            </m:r>
                          </m:e>
                        </m:d>
                      </m:e>
                    </m:d>
                  </m:oMath>
                </a14:m>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5" name="文本框 3"/>
              <p:cNvSpPr txBox="1">
                <a:spLocks noRot="1" noChangeAspect="1" noMove="1" noResize="1" noEditPoints="1" noAdjustHandles="1" noChangeArrowheads="1" noChangeShapeType="1" noTextEdit="1"/>
              </p:cNvSpPr>
              <p:nvPr/>
            </p:nvSpPr>
            <p:spPr>
              <a:xfrm>
                <a:off x="683568" y="1988840"/>
                <a:ext cx="7416824" cy="1986506"/>
              </a:xfrm>
              <a:prstGeom prst="rect">
                <a:avLst/>
              </a:prstGeom>
              <a:blipFill>
                <a:blip r:embed="rId5"/>
                <a:stretch>
                  <a:fillRect l="-1233" t="-2454" b="-490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03851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2" name="文本框 3"/>
          <p:cNvSpPr txBox="1"/>
          <p:nvPr/>
        </p:nvSpPr>
        <p:spPr>
          <a:xfrm>
            <a:off x="468585" y="974622"/>
            <a:ext cx="554461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latin typeface="Times New Roman" panose="02020603050405020304" pitchFamily="18" charset="0"/>
                <a:ea typeface="微软雅黑" panose="020B0503020204020204" pitchFamily="34" charset="-122"/>
                <a:cs typeface="Times New Roman" panose="02020603050405020304" pitchFamily="18" charset="0"/>
              </a:rPr>
              <a:t>Boids</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模型</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三个基本规则</a:t>
            </a:r>
          </a:p>
        </p:txBody>
      </p:sp>
      <p:cxnSp>
        <p:nvCxnSpPr>
          <p:cNvPr id="10" name="直接连接符 9"/>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 name="文本框 3"/>
          <p:cNvSpPr txBox="1"/>
          <p:nvPr/>
        </p:nvSpPr>
        <p:spPr>
          <a:xfrm>
            <a:off x="625962" y="1895429"/>
            <a:ext cx="5530217"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个体决策模型 </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个体与环境的交互</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41" y="4558893"/>
            <a:ext cx="2066925" cy="1381125"/>
          </a:xfrm>
          <a:prstGeom prst="rect">
            <a:avLst/>
          </a:prstGeom>
        </p:spPr>
      </p:pic>
      <p:sp>
        <p:nvSpPr>
          <p:cNvPr id="11" name="文本框 3"/>
          <p:cNvSpPr txBox="1"/>
          <p:nvPr/>
        </p:nvSpPr>
        <p:spPr>
          <a:xfrm>
            <a:off x="567589" y="3431190"/>
            <a:ext cx="2016224" cy="83099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457189">
              <a:buFont typeface="Arial" panose="020B0604020202020204" pitchFamily="34" charset="0"/>
              <a:buChar char="•"/>
            </a:pPr>
            <a:r>
              <a:rPr lang="zh-CN" altLang="en-US"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分离规则</a:t>
            </a:r>
            <a:endParaRPr lang="en-US" altLang="zh-CN"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    Separation</a:t>
            </a:r>
            <a:endParaRPr lang="zh-CN" altLang="en-US"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3"/>
          <p:cNvSpPr txBox="1"/>
          <p:nvPr/>
        </p:nvSpPr>
        <p:spPr>
          <a:xfrm>
            <a:off x="3347864" y="3429002"/>
            <a:ext cx="2016224" cy="83099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457189">
              <a:buFont typeface="Arial" panose="020B0604020202020204" pitchFamily="34" charset="0"/>
              <a:buChar char="•"/>
            </a:pPr>
            <a:r>
              <a:rPr lang="zh-CN" altLang="en-US"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对齐规则</a:t>
            </a:r>
            <a:endParaRPr lang="en-US" altLang="zh-CN"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     Alignment</a:t>
            </a:r>
            <a:endParaRPr lang="zh-CN" altLang="en-US"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3"/>
          <p:cNvSpPr txBox="1"/>
          <p:nvPr/>
        </p:nvSpPr>
        <p:spPr>
          <a:xfrm>
            <a:off x="6202833" y="3429002"/>
            <a:ext cx="2016224" cy="83099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457189">
              <a:buFont typeface="Arial" panose="020B0604020202020204" pitchFamily="34" charset="0"/>
              <a:buChar char="•"/>
            </a:pPr>
            <a:r>
              <a:rPr lang="zh-CN" altLang="en-US"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聚合规则</a:t>
            </a:r>
            <a:endParaRPr lang="en-US" altLang="zh-CN"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      Cohesion</a:t>
            </a:r>
            <a:endParaRPr lang="zh-CN" altLang="en-US"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829" y="4532617"/>
            <a:ext cx="2066925" cy="138112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2836" y="4532619"/>
            <a:ext cx="2066925" cy="1381125"/>
          </a:xfrm>
          <a:prstGeom prst="rect">
            <a:avLst/>
          </a:prstGeom>
        </p:spPr>
      </p:pic>
      <p:cxnSp>
        <p:nvCxnSpPr>
          <p:cNvPr id="15" name="直接连接符 14"/>
          <p:cNvCxnSpPr/>
          <p:nvPr/>
        </p:nvCxnSpPr>
        <p:spPr>
          <a:xfrm>
            <a:off x="395536" y="4293096"/>
            <a:ext cx="8064896" cy="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6" name="左大括号 15"/>
          <p:cNvSpPr/>
          <p:nvPr/>
        </p:nvSpPr>
        <p:spPr>
          <a:xfrm rot="5400000">
            <a:off x="4175955" y="753439"/>
            <a:ext cx="504056" cy="424847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cxnSp>
        <p:nvCxnSpPr>
          <p:cNvPr id="18" name="直接连接符 17"/>
          <p:cNvCxnSpPr/>
          <p:nvPr/>
        </p:nvCxnSpPr>
        <p:spPr>
          <a:xfrm flipH="1">
            <a:off x="2961648" y="3543402"/>
            <a:ext cx="6987" cy="2693913"/>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795221" y="3511901"/>
            <a:ext cx="6987" cy="2693913"/>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4" name="文本框 3"/>
          <p:cNvSpPr txBox="1"/>
          <p:nvPr/>
        </p:nvSpPr>
        <p:spPr>
          <a:xfrm>
            <a:off x="929284" y="6072164"/>
            <a:ext cx="1295103"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避免碰撞</a:t>
            </a:r>
          </a:p>
        </p:txBody>
      </p:sp>
      <p:sp>
        <p:nvSpPr>
          <p:cNvPr id="25" name="文本框 3"/>
          <p:cNvSpPr txBox="1"/>
          <p:nvPr/>
        </p:nvSpPr>
        <p:spPr>
          <a:xfrm>
            <a:off x="3754739" y="6072164"/>
            <a:ext cx="1295103"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方向统一</a:t>
            </a:r>
          </a:p>
        </p:txBody>
      </p:sp>
      <p:sp>
        <p:nvSpPr>
          <p:cNvPr id="26" name="文本框 3"/>
          <p:cNvSpPr txBox="1"/>
          <p:nvPr/>
        </p:nvSpPr>
        <p:spPr>
          <a:xfrm>
            <a:off x="6660754" y="6053227"/>
            <a:ext cx="1223617"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群体聚合</a:t>
            </a:r>
          </a:p>
        </p:txBody>
      </p:sp>
    </p:spTree>
    <p:extLst>
      <p:ext uri="{BB962C8B-B14F-4D97-AF65-F5344CB8AC3E}">
        <p14:creationId xmlns:p14="http://schemas.microsoft.com/office/powerpoint/2010/main" val="321383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6" grpId="0" animBg="1"/>
      <p:bldP spid="24" grpId="0" animBg="1"/>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8DF3619-5905-CF1C-FB7D-3BE5976C7B0F}"/>
              </a:ext>
            </a:extLst>
          </p:cNvPr>
          <p:cNvSpPr txBox="1"/>
          <p:nvPr/>
        </p:nvSpPr>
        <p:spPr>
          <a:xfrm>
            <a:off x="683568" y="1124744"/>
            <a:ext cx="7704856" cy="4832092"/>
          </a:xfrm>
          <a:prstGeom prst="rect">
            <a:avLst/>
          </a:prstGeom>
          <a:noFill/>
        </p:spPr>
        <p:txBody>
          <a:bodyPr wrap="square">
            <a:spAutoFit/>
          </a:bodyPr>
          <a:lstStyle/>
          <a:p>
            <a:r>
              <a:rPr lang="zh-CN" altLang="en-US" sz="2800" b="1" dirty="0"/>
              <a:t>蚂蚁：</a:t>
            </a:r>
            <a:r>
              <a:rPr lang="zh-CN" altLang="en-US" sz="2800" dirty="0"/>
              <a:t>信息素</a:t>
            </a:r>
            <a:endParaRPr lang="en-US" altLang="zh-CN" sz="2800" dirty="0"/>
          </a:p>
          <a:p>
            <a:endParaRPr lang="en-US" altLang="zh-CN" sz="2800" dirty="0"/>
          </a:p>
          <a:p>
            <a:r>
              <a:rPr lang="zh-CN" altLang="en-US" sz="2800" b="1" dirty="0"/>
              <a:t>蜜蜂：</a:t>
            </a:r>
            <a:r>
              <a:rPr lang="zh-CN" altLang="en-US" sz="2800" dirty="0"/>
              <a:t>摇摆舞</a:t>
            </a:r>
            <a:endParaRPr lang="en-US" altLang="zh-CN" sz="2800" dirty="0"/>
          </a:p>
          <a:p>
            <a:endParaRPr lang="en-US" altLang="zh-CN" sz="2800" dirty="0"/>
          </a:p>
          <a:p>
            <a:r>
              <a:rPr lang="zh-CN" altLang="en-US" sz="2800" b="1" dirty="0"/>
              <a:t>鸟：</a:t>
            </a:r>
            <a:r>
              <a:rPr lang="zh-CN" altLang="en-US" sz="2800" dirty="0"/>
              <a:t>能感知周围一定范围内邻近个体的飞行信息，在每一时刻做出的飞行决策都要遵循三条简单的 行为规则，即避免碰撞、速度一致、以及向群体中心聚集</a:t>
            </a:r>
            <a:endParaRPr lang="en-US" altLang="zh-CN" sz="2800" dirty="0"/>
          </a:p>
          <a:p>
            <a:endParaRPr lang="en-US" altLang="zh-CN" sz="2800" dirty="0"/>
          </a:p>
          <a:p>
            <a:r>
              <a:rPr lang="zh-CN" altLang="en-US" sz="2800" b="1" dirty="0"/>
              <a:t>鱼：</a:t>
            </a:r>
            <a:r>
              <a:rPr lang="zh-CN" altLang="en-US" sz="2800" dirty="0"/>
              <a:t>通过观察同伴身体两侧的侧线，来调节自己的游向和速度，进而维持相互之间的适当距离</a:t>
            </a:r>
            <a:endParaRPr lang="en-US" altLang="zh-CN" sz="2800" dirty="0"/>
          </a:p>
        </p:txBody>
      </p:sp>
      <p:sp>
        <p:nvSpPr>
          <p:cNvPr id="6" name="矩形 5">
            <a:extLst>
              <a:ext uri="{FF2B5EF4-FFF2-40B4-BE49-F238E27FC236}">
                <a16:creationId xmlns:a16="http://schemas.microsoft.com/office/drawing/2014/main" id="{6D6E4D2C-98C0-35D3-777E-65082292E021}"/>
              </a:ext>
            </a:extLst>
          </p:cNvPr>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群集行为</a:t>
            </a:r>
          </a:p>
        </p:txBody>
      </p:sp>
    </p:spTree>
    <p:extLst>
      <p:ext uri="{BB962C8B-B14F-4D97-AF65-F5344CB8AC3E}">
        <p14:creationId xmlns:p14="http://schemas.microsoft.com/office/powerpoint/2010/main" val="321007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2" name="文本框 3"/>
          <p:cNvSpPr txBox="1"/>
          <p:nvPr/>
        </p:nvSpPr>
        <p:spPr>
          <a:xfrm>
            <a:off x="468585" y="974623"/>
            <a:ext cx="554461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latin typeface="Times New Roman" panose="02020603050405020304" pitchFamily="18" charset="0"/>
                <a:ea typeface="微软雅黑" panose="020B0503020204020204" pitchFamily="34" charset="-122"/>
                <a:cs typeface="Times New Roman" panose="02020603050405020304" pitchFamily="18" charset="0"/>
              </a:rPr>
              <a:t>Boids</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模型</a:t>
            </a:r>
          </a:p>
        </p:txBody>
      </p:sp>
      <p:cxnSp>
        <p:nvCxnSpPr>
          <p:cNvPr id="10" name="直接连接符 9"/>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7" name="Picture 6" descr="neighborhood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5" y="1988843"/>
            <a:ext cx="2092325" cy="180657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3"/>
          <p:cNvSpPr txBox="1"/>
          <p:nvPr/>
        </p:nvSpPr>
        <p:spPr>
          <a:xfrm>
            <a:off x="755576" y="2195295"/>
            <a:ext cx="2376264"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个体视觉模型</a:t>
            </a:r>
          </a:p>
        </p:txBody>
      </p:sp>
      <p:pic>
        <p:nvPicPr>
          <p:cNvPr id="3" name="图片 2"/>
          <p:cNvPicPr>
            <a:picLocks noChangeAspect="1"/>
          </p:cNvPicPr>
          <p:nvPr/>
        </p:nvPicPr>
        <p:blipFill>
          <a:blip r:embed="rId4"/>
          <a:stretch>
            <a:fillRect/>
          </a:stretch>
        </p:blipFill>
        <p:spPr>
          <a:xfrm>
            <a:off x="3779912" y="4077073"/>
            <a:ext cx="4536504" cy="2567260"/>
          </a:xfrm>
          <a:prstGeom prst="rect">
            <a:avLst/>
          </a:prstGeom>
        </p:spPr>
      </p:pic>
    </p:spTree>
    <p:extLst>
      <p:ext uri="{BB962C8B-B14F-4D97-AF65-F5344CB8AC3E}">
        <p14:creationId xmlns:p14="http://schemas.microsoft.com/office/powerpoint/2010/main" val="363941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2" name="文本框 3"/>
          <p:cNvSpPr txBox="1"/>
          <p:nvPr/>
        </p:nvSpPr>
        <p:spPr>
          <a:xfrm>
            <a:off x="468585" y="974623"/>
            <a:ext cx="554461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latin typeface="Times New Roman" panose="02020603050405020304" pitchFamily="18" charset="0"/>
                <a:ea typeface="微软雅黑" panose="020B0503020204020204" pitchFamily="34" charset="-122"/>
                <a:cs typeface="Times New Roman" panose="02020603050405020304" pitchFamily="18" charset="0"/>
              </a:rPr>
              <a:t>Boids</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模型</a:t>
            </a:r>
          </a:p>
        </p:txBody>
      </p:sp>
      <p:cxnSp>
        <p:nvCxnSpPr>
          <p:cNvPr id="10" name="直接连接符 9"/>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 name="文本框 3"/>
          <p:cNvSpPr txBox="1"/>
          <p:nvPr/>
        </p:nvSpPr>
        <p:spPr>
          <a:xfrm>
            <a:off x="625960" y="1895429"/>
            <a:ext cx="2361867"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个体决策模型</a:t>
            </a:r>
          </a:p>
        </p:txBody>
      </p:sp>
      <p:sp>
        <p:nvSpPr>
          <p:cNvPr id="11" name="文本框 3"/>
          <p:cNvSpPr txBox="1"/>
          <p:nvPr/>
        </p:nvSpPr>
        <p:spPr>
          <a:xfrm>
            <a:off x="4211960" y="3030031"/>
            <a:ext cx="2016224"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457189">
              <a:buFont typeface="Arial" panose="020B0604020202020204" pitchFamily="34" charset="0"/>
              <a:buChar char="•"/>
            </a:pPr>
            <a:r>
              <a:rPr lang="zh-CN" altLang="en-US" sz="24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规避规则</a:t>
            </a:r>
          </a:p>
        </p:txBody>
      </p:sp>
      <p:sp>
        <p:nvSpPr>
          <p:cNvPr id="24" name="文本框 3"/>
          <p:cNvSpPr txBox="1"/>
          <p:nvPr/>
        </p:nvSpPr>
        <p:spPr>
          <a:xfrm>
            <a:off x="4609566" y="5865815"/>
            <a:ext cx="1546611"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躲避障碍物</a:t>
            </a:r>
          </a:p>
        </p:txBody>
      </p:sp>
      <p:sp>
        <p:nvSpPr>
          <p:cNvPr id="19" name="文本框 3"/>
          <p:cNvSpPr txBox="1"/>
          <p:nvPr/>
        </p:nvSpPr>
        <p:spPr>
          <a:xfrm>
            <a:off x="631900" y="2967041"/>
            <a:ext cx="1563839"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障碍物？</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8" y="3740026"/>
            <a:ext cx="2657475" cy="1895475"/>
          </a:xfrm>
          <a:prstGeom prst="rect">
            <a:avLst/>
          </a:prstGeom>
        </p:spPr>
      </p:pic>
    </p:spTree>
    <p:extLst>
      <p:ext uri="{BB962C8B-B14F-4D97-AF65-F5344CB8AC3E}">
        <p14:creationId xmlns:p14="http://schemas.microsoft.com/office/powerpoint/2010/main" val="293028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 name="矩形 1"/>
          <p:cNvSpPr/>
          <p:nvPr/>
        </p:nvSpPr>
        <p:spPr>
          <a:xfrm>
            <a:off x="539555" y="980728"/>
            <a:ext cx="3251211" cy="523220"/>
          </a:xfrm>
          <a:prstGeom prst="rect">
            <a:avLst/>
          </a:prstGeom>
        </p:spPr>
        <p:txBody>
          <a:bodyPr wrap="none">
            <a:spAutoFit/>
          </a:bodyPr>
          <a:lstStyle/>
          <a:p>
            <a:r>
              <a:rPr lang="en-US" altLang="zh-CN" sz="2800" b="1" dirty="0" err="1">
                <a:latin typeface="微软雅黑" panose="020B0503020204020204" pitchFamily="34" charset="-122"/>
                <a:ea typeface="微软雅黑" panose="020B0503020204020204" pitchFamily="34" charset="-122"/>
                <a:cs typeface="Times New Roman" panose="02020603050405020304" pitchFamily="18" charset="0"/>
              </a:rPr>
              <a:t>Vicsek</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模型，</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1995</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文本框 3">
            <a:extLst>
              <a:ext uri="{FF2B5EF4-FFF2-40B4-BE49-F238E27FC236}">
                <a16:creationId xmlns:a16="http://schemas.microsoft.com/office/drawing/2014/main" id="{4DD4E7C1-9C35-054C-A511-C3D4199C2D82}"/>
              </a:ext>
            </a:extLst>
          </p:cNvPr>
          <p:cNvSpPr txBox="1"/>
          <p:nvPr/>
        </p:nvSpPr>
        <p:spPr>
          <a:xfrm>
            <a:off x="611560" y="2276872"/>
            <a:ext cx="7416824" cy="23083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Font typeface="Arial" panose="020B0604020202020204" pitchFamily="34" charset="0"/>
              <a:buChar char="•"/>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速度一致性：无论鸟群还是鱼群，生物群体内部协调合作的一个首要条件就是个体之间实现同步运动。</a:t>
            </a:r>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891" indent="-342891">
              <a:buFont typeface="Arial" panose="020B0604020202020204" pitchFamily="34" charset="0"/>
              <a:buChar char="•"/>
            </a:pPr>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891" indent="-342891">
              <a:buFont typeface="Arial" panose="020B0604020202020204" pitchFamily="34" charset="0"/>
              <a:buChar char="•"/>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速度一致规则（同步规则）是群体之间实现协调合作的重要条件，</a:t>
            </a:r>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Vicsek</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从统计力学的角度建立了一个简单又不失其本质的群体模型。</a:t>
            </a:r>
          </a:p>
        </p:txBody>
      </p:sp>
    </p:spTree>
    <p:extLst>
      <p:ext uri="{BB962C8B-B14F-4D97-AF65-F5344CB8AC3E}">
        <p14:creationId xmlns:p14="http://schemas.microsoft.com/office/powerpoint/2010/main" val="2634339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 name="矩形 1"/>
          <p:cNvSpPr/>
          <p:nvPr/>
        </p:nvSpPr>
        <p:spPr>
          <a:xfrm>
            <a:off x="539555" y="980728"/>
            <a:ext cx="3251211" cy="523220"/>
          </a:xfrm>
          <a:prstGeom prst="rect">
            <a:avLst/>
          </a:prstGeom>
        </p:spPr>
        <p:txBody>
          <a:bodyPr wrap="none">
            <a:spAutoFit/>
          </a:bodyPr>
          <a:lstStyle/>
          <a:p>
            <a:r>
              <a:rPr lang="en-US" altLang="zh-CN" sz="2800" b="1" dirty="0" err="1">
                <a:latin typeface="微软雅黑" panose="020B0503020204020204" pitchFamily="34" charset="-122"/>
                <a:ea typeface="微软雅黑" panose="020B0503020204020204" pitchFamily="34" charset="-122"/>
                <a:cs typeface="Times New Roman" panose="02020603050405020304" pitchFamily="18" charset="0"/>
              </a:rPr>
              <a:t>Vicsek</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模型，</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1995</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graphicFrame>
        <p:nvGraphicFramePr>
          <p:cNvPr id="15" name="对象 14"/>
          <p:cNvGraphicFramePr>
            <a:graphicFrameLocks noChangeAspect="1"/>
          </p:cNvGraphicFramePr>
          <p:nvPr/>
        </p:nvGraphicFramePr>
        <p:xfrm>
          <a:off x="755576" y="2276875"/>
          <a:ext cx="4536504" cy="751733"/>
        </p:xfrm>
        <a:graphic>
          <a:graphicData uri="http://schemas.openxmlformats.org/presentationml/2006/ole">
            <mc:AlternateContent xmlns:mc="http://schemas.openxmlformats.org/markup-compatibility/2006">
              <mc:Choice xmlns:v="urn:schemas-microsoft-com:vml" Requires="v">
                <p:oleObj name="Equation" r:id="rId3" imgW="1384300" imgH="228600" progId="Equation.DSMT4">
                  <p:embed/>
                </p:oleObj>
              </mc:Choice>
              <mc:Fallback>
                <p:oleObj name="Equation" r:id="rId3" imgW="1384300" imgH="228600" progId="Equation.DSMT4">
                  <p:embed/>
                  <p:pic>
                    <p:nvPicPr>
                      <p:cNvPr id="15" name="对象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2276875"/>
                        <a:ext cx="4536504" cy="751733"/>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786990" y="3104652"/>
          <a:ext cx="3730473" cy="720080"/>
        </p:xfrm>
        <a:graphic>
          <a:graphicData uri="http://schemas.openxmlformats.org/presentationml/2006/ole">
            <mc:AlternateContent xmlns:mc="http://schemas.openxmlformats.org/markup-compatibility/2006">
              <mc:Choice xmlns:v="urn:schemas-microsoft-com:vml" Requires="v">
                <p:oleObj name="Equation" r:id="rId5" imgW="1282700" imgH="241300" progId="Equation.DSMT4">
                  <p:embed/>
                </p:oleObj>
              </mc:Choice>
              <mc:Fallback>
                <p:oleObj name="Equation" r:id="rId5" imgW="1282700" imgH="241300" progId="Equation.DSMT4">
                  <p:embed/>
                  <p:pic>
                    <p:nvPicPr>
                      <p:cNvPr id="20" name="对象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990" y="3104652"/>
                        <a:ext cx="3730473" cy="720080"/>
                      </a:xfrm>
                      <a:prstGeom prst="rect">
                        <a:avLst/>
                      </a:prstGeom>
                      <a:noFill/>
                    </p:spPr>
                  </p:pic>
                </p:oleObj>
              </mc:Fallback>
            </mc:AlternateContent>
          </a:graphicData>
        </a:graphic>
      </p:graphicFrame>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2090846"/>
            <a:ext cx="2808312" cy="1876523"/>
          </a:xfrm>
          <a:prstGeom prst="rect">
            <a:avLst/>
          </a:prstGeom>
        </p:spPr>
      </p:pic>
      <p:sp>
        <p:nvSpPr>
          <p:cNvPr id="25" name="文本框 3"/>
          <p:cNvSpPr txBox="1"/>
          <p:nvPr/>
        </p:nvSpPr>
        <p:spPr>
          <a:xfrm>
            <a:off x="683570" y="4509123"/>
            <a:ext cx="7975151" cy="83099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）当设置很小的群体数量（密度）及扰动时，会形成多个集团分别具有不同的移动方向；</a:t>
            </a:r>
          </a:p>
        </p:txBody>
      </p:sp>
      <p:sp>
        <p:nvSpPr>
          <p:cNvPr id="26" name="文本框 3"/>
          <p:cNvSpPr txBox="1"/>
          <p:nvPr/>
        </p:nvSpPr>
        <p:spPr>
          <a:xfrm>
            <a:off x="675383" y="5493428"/>
            <a:ext cx="7975151" cy="83099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）当设置较高的群体数量（密度）及很小的扰动时，会发现群体的行为开始变得有序，基本上朝向相同的方向。</a:t>
            </a:r>
          </a:p>
        </p:txBody>
      </p:sp>
    </p:spTree>
    <p:extLst>
      <p:ext uri="{BB962C8B-B14F-4D97-AF65-F5344CB8AC3E}">
        <p14:creationId xmlns:p14="http://schemas.microsoft.com/office/powerpoint/2010/main" val="3380864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pic>
        <p:nvPicPr>
          <p:cNvPr id="2" name="How do Boids Work A Flocking Simu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08" y="908720"/>
            <a:ext cx="9090787" cy="5112568"/>
          </a:xfrm>
          <a:prstGeom prst="rect">
            <a:avLst/>
          </a:prstGeom>
        </p:spPr>
      </p:pic>
    </p:spTree>
    <p:extLst>
      <p:ext uri="{BB962C8B-B14F-4D97-AF65-F5344CB8AC3E}">
        <p14:creationId xmlns:p14="http://schemas.microsoft.com/office/powerpoint/2010/main" val="31247061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5" name="文本框 3"/>
              <p:cNvSpPr txBox="1"/>
              <p:nvPr/>
            </p:nvSpPr>
            <p:spPr>
              <a:xfrm>
                <a:off x="611562" y="2060851"/>
                <a:ext cx="7975151" cy="379802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lgn="just">
                  <a:lnSpc>
                    <a:spcPct val="125000"/>
                  </a:lnSpc>
                  <a:buFont typeface="Arial" panose="020B0604020202020204" pitchFamily="34" charset="0"/>
                  <a:buChar char="•"/>
                </a:pPr>
                <a:r>
                  <a:rPr lang="en-US" altLang="zh-CN" sz="2400" b="1" dirty="0">
                    <a:solidFill>
                      <a:schemeClr val="bg1"/>
                    </a:solidFill>
                    <a:latin typeface="Times New Roman" pitchFamily="18" charset="0"/>
                    <a:cs typeface="Times New Roman" pitchFamily="18" charset="0"/>
                  </a:rPr>
                  <a:t>Agent </a:t>
                </a:r>
                <a14:m>
                  <m:oMath xmlns:m="http://schemas.openxmlformats.org/officeDocument/2006/math">
                    <m:r>
                      <a:rPr lang="en-US" altLang="zh-CN" sz="2400" b="1" i="1" dirty="0">
                        <a:solidFill>
                          <a:schemeClr val="bg1"/>
                        </a:solidFill>
                        <a:latin typeface="Cambria Math"/>
                      </a:rPr>
                      <m:t>𝒊</m:t>
                    </m:r>
                  </m:oMath>
                </a14:m>
                <a:r>
                  <a:rPr lang="en-US" altLang="zh-CN" sz="2400" b="1" i="1" dirty="0">
                    <a:solidFill>
                      <a:schemeClr val="bg1"/>
                    </a:solidFill>
                    <a:latin typeface="Times New Roman" pitchFamily="18" charset="0"/>
                    <a:cs typeface="Times New Roman" pitchFamily="18" charset="0"/>
                  </a:rPr>
                  <a:t> </a:t>
                </a:r>
                <a:r>
                  <a:rPr lang="zh-CN" altLang="en-US" sz="2400" b="1" dirty="0">
                    <a:solidFill>
                      <a:schemeClr val="bg1"/>
                    </a:solidFill>
                    <a:latin typeface="Times New Roman" pitchFamily="18" charset="0"/>
                    <a:cs typeface="Times New Roman" pitchFamily="18" charset="0"/>
                  </a:rPr>
                  <a:t>有一个速度</a:t>
                </a:r>
                <a14:m>
                  <m:oMath xmlns:m="http://schemas.openxmlformats.org/officeDocument/2006/math">
                    <m:sSub>
                      <m:sSubPr>
                        <m:ctrlPr>
                          <a:rPr lang="en-US" altLang="zh-CN" sz="2400" b="1" i="1">
                            <a:solidFill>
                              <a:schemeClr val="bg1"/>
                            </a:solidFill>
                            <a:latin typeface="Cambria Math" panose="02040503050406030204" pitchFamily="18" charset="0"/>
                          </a:rPr>
                        </m:ctrlPr>
                      </m:sSubPr>
                      <m:e>
                        <m:r>
                          <a:rPr lang="en-US" altLang="zh-CN" sz="2400" b="1" i="1">
                            <a:solidFill>
                              <a:schemeClr val="bg1"/>
                            </a:solidFill>
                            <a:latin typeface="Cambria Math"/>
                          </a:rPr>
                          <m:t>𝒗</m:t>
                        </m:r>
                      </m:e>
                      <m:sub>
                        <m:r>
                          <a:rPr lang="en-US" altLang="zh-CN" sz="2400" b="1" i="1">
                            <a:solidFill>
                              <a:schemeClr val="bg1"/>
                            </a:solidFill>
                            <a:latin typeface="Cambria Math"/>
                          </a:rPr>
                          <m:t>𝒊</m:t>
                        </m:r>
                      </m:sub>
                    </m:sSub>
                  </m:oMath>
                </a14:m>
                <a:r>
                  <a:rPr lang="zh-CN" altLang="en-US" sz="2400" b="1" dirty="0">
                    <a:solidFill>
                      <a:schemeClr val="bg1"/>
                    </a:solidFill>
                    <a:latin typeface="Times New Roman" pitchFamily="18" charset="0"/>
                    <a:cs typeface="Times New Roman" pitchFamily="18" charset="0"/>
                  </a:rPr>
                  <a:t>，当前位置</a:t>
                </a:r>
                <a14:m>
                  <m:oMath xmlns:m="http://schemas.openxmlformats.org/officeDocument/2006/math">
                    <m:sSub>
                      <m:sSubPr>
                        <m:ctrlPr>
                          <a:rPr lang="en-US" altLang="zh-CN" sz="2400" b="1" i="1">
                            <a:solidFill>
                              <a:schemeClr val="bg1"/>
                            </a:solidFill>
                            <a:latin typeface="Cambria Math" panose="02040503050406030204" pitchFamily="18" charset="0"/>
                          </a:rPr>
                        </m:ctrlPr>
                      </m:sSubPr>
                      <m:e>
                        <m:r>
                          <a:rPr lang="en-US" altLang="zh-CN" sz="2400" b="1" i="1">
                            <a:solidFill>
                              <a:schemeClr val="bg1"/>
                            </a:solidFill>
                            <a:latin typeface="Cambria Math"/>
                          </a:rPr>
                          <m:t>𝒑</m:t>
                        </m:r>
                      </m:e>
                      <m:sub>
                        <m:r>
                          <a:rPr lang="en-US" altLang="zh-CN" sz="2400" b="1" i="1">
                            <a:solidFill>
                              <a:schemeClr val="bg1"/>
                            </a:solidFill>
                            <a:latin typeface="Cambria Math"/>
                          </a:rPr>
                          <m:t>𝒊</m:t>
                        </m:r>
                      </m:sub>
                    </m:sSub>
                    <m:d>
                      <m:dPr>
                        <m:ctrlPr>
                          <a:rPr lang="en-US" altLang="zh-CN" sz="2400" b="1" i="1">
                            <a:solidFill>
                              <a:schemeClr val="bg1"/>
                            </a:solidFill>
                            <a:latin typeface="Cambria Math" panose="02040503050406030204" pitchFamily="18" charset="0"/>
                          </a:rPr>
                        </m:ctrlPr>
                      </m:dPr>
                      <m:e>
                        <m:r>
                          <a:rPr lang="en-US" altLang="zh-CN" sz="2400" b="1" i="1">
                            <a:solidFill>
                              <a:schemeClr val="bg1"/>
                            </a:solidFill>
                            <a:latin typeface="Cambria Math"/>
                          </a:rPr>
                          <m:t>𝒕</m:t>
                        </m:r>
                      </m:e>
                    </m:d>
                    <m:r>
                      <a:rPr lang="en-US" altLang="zh-CN" sz="2400" b="1" i="1">
                        <a:solidFill>
                          <a:schemeClr val="bg1"/>
                        </a:solidFill>
                        <a:latin typeface="Cambria Math"/>
                      </a:rPr>
                      <m:t>=</m:t>
                    </m:r>
                    <m:d>
                      <m:dPr>
                        <m:ctrlPr>
                          <a:rPr lang="en-US" altLang="zh-CN" sz="2400" b="1" i="1">
                            <a:solidFill>
                              <a:schemeClr val="bg1"/>
                            </a:solidFill>
                            <a:latin typeface="Cambria Math" panose="02040503050406030204" pitchFamily="18" charset="0"/>
                          </a:rPr>
                        </m:ctrlPr>
                      </m:dPr>
                      <m:e>
                        <m:sSub>
                          <m:sSubPr>
                            <m:ctrlPr>
                              <a:rPr lang="en-US" altLang="zh-CN" sz="2400" b="1" i="1">
                                <a:solidFill>
                                  <a:schemeClr val="bg1"/>
                                </a:solidFill>
                                <a:latin typeface="Cambria Math" panose="02040503050406030204" pitchFamily="18" charset="0"/>
                              </a:rPr>
                            </m:ctrlPr>
                          </m:sSubPr>
                          <m:e>
                            <m:r>
                              <a:rPr lang="en-US" altLang="zh-CN" sz="2400" b="1" i="1">
                                <a:solidFill>
                                  <a:schemeClr val="bg1"/>
                                </a:solidFill>
                                <a:latin typeface="Cambria Math"/>
                              </a:rPr>
                              <m:t>𝒙</m:t>
                            </m:r>
                          </m:e>
                          <m:sub>
                            <m:r>
                              <a:rPr lang="en-US" altLang="zh-CN" sz="2400" b="1" i="1">
                                <a:solidFill>
                                  <a:schemeClr val="bg1"/>
                                </a:solidFill>
                                <a:latin typeface="Cambria Math"/>
                              </a:rPr>
                              <m:t>𝒊</m:t>
                            </m:r>
                          </m:sub>
                        </m:sSub>
                        <m:d>
                          <m:dPr>
                            <m:ctrlPr>
                              <a:rPr lang="en-US" altLang="zh-CN" sz="2400" b="1" i="1">
                                <a:solidFill>
                                  <a:schemeClr val="bg1"/>
                                </a:solidFill>
                                <a:latin typeface="Cambria Math" panose="02040503050406030204" pitchFamily="18" charset="0"/>
                              </a:rPr>
                            </m:ctrlPr>
                          </m:dPr>
                          <m:e>
                            <m:r>
                              <a:rPr lang="en-US" altLang="zh-CN" sz="2400" b="1" i="1">
                                <a:solidFill>
                                  <a:schemeClr val="bg1"/>
                                </a:solidFill>
                                <a:latin typeface="Cambria Math"/>
                              </a:rPr>
                              <m:t>𝒕</m:t>
                            </m:r>
                          </m:e>
                        </m:d>
                        <m:r>
                          <a:rPr lang="en-US" altLang="zh-CN" sz="2400" b="1" i="1">
                            <a:solidFill>
                              <a:schemeClr val="bg1"/>
                            </a:solidFill>
                            <a:latin typeface="Cambria Math"/>
                          </a:rPr>
                          <m:t>,</m:t>
                        </m:r>
                        <m:sSub>
                          <m:sSubPr>
                            <m:ctrlPr>
                              <a:rPr lang="en-US" altLang="zh-CN" sz="2400" b="1" i="1">
                                <a:solidFill>
                                  <a:schemeClr val="bg1"/>
                                </a:solidFill>
                                <a:latin typeface="Cambria Math" panose="02040503050406030204" pitchFamily="18" charset="0"/>
                              </a:rPr>
                            </m:ctrlPr>
                          </m:sSubPr>
                          <m:e>
                            <m:r>
                              <a:rPr lang="en-US" altLang="zh-CN" sz="2400" b="1" i="1">
                                <a:solidFill>
                                  <a:schemeClr val="bg1"/>
                                </a:solidFill>
                                <a:latin typeface="Cambria Math"/>
                              </a:rPr>
                              <m:t>𝒚</m:t>
                            </m:r>
                          </m:e>
                          <m:sub>
                            <m:r>
                              <a:rPr lang="en-US" altLang="zh-CN" sz="2400" b="1" i="1">
                                <a:solidFill>
                                  <a:schemeClr val="bg1"/>
                                </a:solidFill>
                                <a:latin typeface="Cambria Math"/>
                              </a:rPr>
                              <m:t>𝒊</m:t>
                            </m:r>
                          </m:sub>
                        </m:sSub>
                        <m:d>
                          <m:dPr>
                            <m:ctrlPr>
                              <a:rPr lang="en-US" altLang="zh-CN" sz="2400" b="1" i="1">
                                <a:solidFill>
                                  <a:schemeClr val="bg1"/>
                                </a:solidFill>
                                <a:latin typeface="Cambria Math" panose="02040503050406030204" pitchFamily="18" charset="0"/>
                              </a:rPr>
                            </m:ctrlPr>
                          </m:dPr>
                          <m:e>
                            <m:r>
                              <a:rPr lang="en-US" altLang="zh-CN" sz="2400" b="1" i="1">
                                <a:solidFill>
                                  <a:schemeClr val="bg1"/>
                                </a:solidFill>
                                <a:latin typeface="Cambria Math"/>
                              </a:rPr>
                              <m:t>𝒕</m:t>
                            </m:r>
                          </m:e>
                        </m:d>
                      </m:e>
                    </m:d>
                  </m:oMath>
                </a14:m>
                <a:r>
                  <a:rPr lang="zh-CN" altLang="en-US" sz="2400" b="1" dirty="0">
                    <a:solidFill>
                      <a:schemeClr val="bg1"/>
                    </a:solidFill>
                    <a:latin typeface="Times New Roman" pitchFamily="18" charset="0"/>
                    <a:cs typeface="Times New Roman" pitchFamily="18" charset="0"/>
                  </a:rPr>
                  <a:t>。</a:t>
                </a:r>
                <a:endParaRPr lang="en-US" altLang="zh-CN" sz="2400" b="1" dirty="0">
                  <a:solidFill>
                    <a:schemeClr val="bg1"/>
                  </a:solidFill>
                  <a:latin typeface="Times New Roman" pitchFamily="18" charset="0"/>
                  <a:cs typeface="Times New Roman" pitchFamily="18" charset="0"/>
                </a:endParaRPr>
              </a:p>
              <a:p>
                <a:pPr marL="342891" indent="-342891" algn="just">
                  <a:lnSpc>
                    <a:spcPct val="125000"/>
                  </a:lnSpc>
                  <a:buFont typeface="Arial" panose="020B0604020202020204" pitchFamily="34" charset="0"/>
                  <a:buChar char="•"/>
                </a:pPr>
                <a14:m>
                  <m:oMath xmlns:m="http://schemas.openxmlformats.org/officeDocument/2006/math">
                    <m:sSub>
                      <m:sSubPr>
                        <m:ctrlPr>
                          <a:rPr lang="en-US" altLang="zh-CN" sz="2400" b="1" i="1">
                            <a:solidFill>
                              <a:schemeClr val="bg1"/>
                            </a:solidFill>
                            <a:latin typeface="Cambria Math" panose="02040503050406030204" pitchFamily="18" charset="0"/>
                            <a:cs typeface="Times New Roman" pitchFamily="18" charset="0"/>
                          </a:rPr>
                        </m:ctrlPr>
                      </m:sSubPr>
                      <m:e>
                        <m:r>
                          <a:rPr lang="en-US" altLang="zh-CN" sz="2400" b="1" i="1">
                            <a:solidFill>
                              <a:schemeClr val="bg1"/>
                            </a:solidFill>
                            <a:latin typeface="Cambria Math"/>
                            <a:cs typeface="Times New Roman" pitchFamily="18" charset="0"/>
                          </a:rPr>
                          <m:t>𝑶</m:t>
                        </m:r>
                      </m:e>
                      <m:sub>
                        <m:r>
                          <a:rPr lang="en-US" altLang="zh-CN" sz="2400" b="1" i="1">
                            <a:solidFill>
                              <a:schemeClr val="bg1"/>
                            </a:solidFill>
                            <a:latin typeface="Cambria Math"/>
                            <a:cs typeface="Times New Roman" pitchFamily="18" charset="0"/>
                          </a:rPr>
                          <m:t>𝒊</m:t>
                        </m:r>
                      </m:sub>
                    </m:sSub>
                  </m:oMath>
                </a14:m>
                <a:r>
                  <a:rPr lang="zh-CN" altLang="en-US" sz="2400" b="1" dirty="0">
                    <a:solidFill>
                      <a:schemeClr val="bg1"/>
                    </a:solidFill>
                    <a:latin typeface="Times New Roman" pitchFamily="18" charset="0"/>
                    <a:cs typeface="Times New Roman" pitchFamily="18" charset="0"/>
                  </a:rPr>
                  <a:t>表示</a:t>
                </a:r>
                <a:r>
                  <a:rPr lang="en-US" altLang="zh-CN" sz="2400" b="1" dirty="0">
                    <a:solidFill>
                      <a:schemeClr val="bg1"/>
                    </a:solidFill>
                    <a:latin typeface="Times New Roman" pitchFamily="18" charset="0"/>
                    <a:cs typeface="Times New Roman" pitchFamily="18" charset="0"/>
                  </a:rPr>
                  <a:t>Agent </a:t>
                </a:r>
                <a14:m>
                  <m:oMath xmlns:m="http://schemas.openxmlformats.org/officeDocument/2006/math">
                    <m:r>
                      <a:rPr lang="en-US" altLang="zh-CN" sz="2400" b="1" i="1" dirty="0">
                        <a:solidFill>
                          <a:schemeClr val="bg1"/>
                        </a:solidFill>
                        <a:latin typeface="Cambria Math"/>
                      </a:rPr>
                      <m:t>𝒊</m:t>
                    </m:r>
                  </m:oMath>
                </a14:m>
                <a:r>
                  <a:rPr lang="en-US" altLang="zh-CN" sz="2400" b="1" i="1" dirty="0">
                    <a:solidFill>
                      <a:schemeClr val="bg1"/>
                    </a:solidFill>
                    <a:latin typeface="Times New Roman" pitchFamily="18" charset="0"/>
                    <a:cs typeface="Times New Roman" pitchFamily="18" charset="0"/>
                  </a:rPr>
                  <a:t> </a:t>
                </a:r>
                <a:r>
                  <a:rPr lang="zh-CN" altLang="en-US" sz="2400" b="1" dirty="0">
                    <a:solidFill>
                      <a:schemeClr val="bg1"/>
                    </a:solidFill>
                    <a:latin typeface="Times New Roman" pitchFamily="18" charset="0"/>
                    <a:cs typeface="Times New Roman" pitchFamily="18" charset="0"/>
                  </a:rPr>
                  <a:t>的移动目标点。</a:t>
                </a:r>
                <a:endParaRPr lang="en-US" altLang="zh-CN" sz="2400" b="1" dirty="0">
                  <a:solidFill>
                    <a:schemeClr val="bg1"/>
                  </a:solidFill>
                  <a:latin typeface="Times New Roman" pitchFamily="18" charset="0"/>
                  <a:cs typeface="Times New Roman" pitchFamily="18" charset="0"/>
                </a:endParaRPr>
              </a:p>
              <a:p>
                <a:pPr marL="342891" indent="-342891" algn="just">
                  <a:lnSpc>
                    <a:spcPct val="125000"/>
                  </a:lnSpc>
                  <a:buFont typeface="Arial" panose="020B0604020202020204" pitchFamily="34" charset="0"/>
                  <a:buChar char="•"/>
                </a:pPr>
                <a:r>
                  <a:rPr lang="en-US" altLang="zh-CN" sz="2400" b="1" dirty="0">
                    <a:solidFill>
                      <a:schemeClr val="bg1"/>
                    </a:solidFill>
                    <a:latin typeface="Times New Roman" pitchFamily="18" charset="0"/>
                    <a:cs typeface="Times New Roman" pitchFamily="18" charset="0"/>
                  </a:rPr>
                  <a:t> Agent </a:t>
                </a:r>
                <a14:m>
                  <m:oMath xmlns:m="http://schemas.openxmlformats.org/officeDocument/2006/math">
                    <m:r>
                      <a:rPr lang="en-US" altLang="zh-CN" sz="2400" b="1" i="1" dirty="0">
                        <a:solidFill>
                          <a:schemeClr val="bg1"/>
                        </a:solidFill>
                        <a:latin typeface="Cambria Math"/>
                      </a:rPr>
                      <m:t>𝒊</m:t>
                    </m:r>
                  </m:oMath>
                </a14:m>
                <a:r>
                  <a:rPr lang="en-US" altLang="zh-CN" sz="2400" b="1" i="1" dirty="0">
                    <a:solidFill>
                      <a:schemeClr val="bg1"/>
                    </a:solidFill>
                    <a:latin typeface="Times New Roman" pitchFamily="18" charset="0"/>
                    <a:cs typeface="Times New Roman" pitchFamily="18" charset="0"/>
                  </a:rPr>
                  <a:t> </a:t>
                </a:r>
                <a:r>
                  <a:rPr lang="zh-CN" altLang="en-US" sz="2400" b="1" dirty="0">
                    <a:solidFill>
                      <a:schemeClr val="bg1"/>
                    </a:solidFill>
                    <a:latin typeface="Times New Roman" pitchFamily="18" charset="0"/>
                    <a:cs typeface="Times New Roman" pitchFamily="18" charset="0"/>
                  </a:rPr>
                  <a:t>的眼睛观察范围为其正前方相对角度</a:t>
                </a:r>
                <a14:m>
                  <m:oMath xmlns:m="http://schemas.openxmlformats.org/officeDocument/2006/math">
                    <m:r>
                      <a:rPr lang="en-US" altLang="zh-CN" sz="2400" b="1" i="1">
                        <a:solidFill>
                          <a:schemeClr val="bg1"/>
                        </a:solidFill>
                        <a:latin typeface="Cambria Math"/>
                        <a:cs typeface="Times New Roman" pitchFamily="18" charset="0"/>
                      </a:rPr>
                      <m:t>[−</m:t>
                    </m:r>
                    <m:r>
                      <a:rPr lang="az-Cyrl-AZ" altLang="zh-CN" sz="2400" b="1" i="1">
                        <a:solidFill>
                          <a:schemeClr val="bg1"/>
                        </a:solidFill>
                        <a:latin typeface="Cambria Math"/>
                        <a:cs typeface="Times New Roman" pitchFamily="18" charset="0"/>
                      </a:rPr>
                      <m:t>ф</m:t>
                    </m:r>
                    <m:r>
                      <a:rPr lang="zh-CN" altLang="en-US" sz="2400" b="1" i="1">
                        <a:solidFill>
                          <a:schemeClr val="bg1"/>
                        </a:solidFill>
                        <a:latin typeface="Cambria Math"/>
                        <a:cs typeface="Times New Roman" pitchFamily="18" charset="0"/>
                      </a:rPr>
                      <m:t>，</m:t>
                    </m:r>
                    <m:r>
                      <a:rPr lang="az-Cyrl-AZ" altLang="zh-CN" sz="2400" b="1" i="1">
                        <a:solidFill>
                          <a:schemeClr val="bg1"/>
                        </a:solidFill>
                        <a:latin typeface="Cambria Math"/>
                        <a:cs typeface="Times New Roman" pitchFamily="18" charset="0"/>
                      </a:rPr>
                      <m:t>ф</m:t>
                    </m:r>
                    <m:r>
                      <a:rPr lang="en-US" altLang="zh-CN" sz="2400" b="1" i="1">
                        <a:solidFill>
                          <a:schemeClr val="bg1"/>
                        </a:solidFill>
                        <a:latin typeface="Cambria Math"/>
                        <a:cs typeface="Times New Roman" pitchFamily="18" charset="0"/>
                      </a:rPr>
                      <m:t>]</m:t>
                    </m:r>
                  </m:oMath>
                </a14:m>
                <a:r>
                  <a:rPr lang="zh-CN" altLang="en-US" sz="2400" b="1" dirty="0">
                    <a:solidFill>
                      <a:schemeClr val="bg1"/>
                    </a:solidFill>
                    <a:latin typeface="Times New Roman" pitchFamily="18" charset="0"/>
                    <a:cs typeface="Times New Roman" pitchFamily="18" charset="0"/>
                  </a:rPr>
                  <a:t>的扇形范围。</a:t>
                </a:r>
                <a:endParaRPr lang="en-US" altLang="zh-CN" sz="2400" b="1" dirty="0">
                  <a:solidFill>
                    <a:schemeClr val="bg1"/>
                  </a:solidFill>
                  <a:latin typeface="Times New Roman" pitchFamily="18" charset="0"/>
                  <a:cs typeface="Times New Roman" pitchFamily="18" charset="0"/>
                </a:endParaRPr>
              </a:p>
              <a:p>
                <a:pPr marL="342891" indent="-342891" algn="just">
                  <a:lnSpc>
                    <a:spcPct val="125000"/>
                  </a:lnSpc>
                  <a:buFont typeface="Arial" panose="020B0604020202020204" pitchFamily="34" charset="0"/>
                  <a:buChar char="•"/>
                </a:pPr>
                <a14:m>
                  <m:oMath xmlns:m="http://schemas.openxmlformats.org/officeDocument/2006/math">
                    <m:r>
                      <a:rPr lang="el-GR" altLang="zh-CN" sz="2400" b="1" i="1">
                        <a:solidFill>
                          <a:schemeClr val="bg1"/>
                        </a:solidFill>
                        <a:latin typeface="Cambria Math"/>
                        <a:cs typeface="Times New Roman" pitchFamily="18" charset="0"/>
                      </a:rPr>
                      <m:t>𝜶</m:t>
                    </m:r>
                  </m:oMath>
                </a14:m>
                <a:r>
                  <a:rPr lang="zh-CN" altLang="en-US" sz="2400" b="1" dirty="0">
                    <a:solidFill>
                      <a:schemeClr val="bg1"/>
                    </a:solidFill>
                    <a:latin typeface="Times New Roman" pitchFamily="18" charset="0"/>
                    <a:cs typeface="Times New Roman" pitchFamily="18" charset="0"/>
                  </a:rPr>
                  <a:t>表示</a:t>
                </a:r>
                <a14:m>
                  <m:oMath xmlns:m="http://schemas.openxmlformats.org/officeDocument/2006/math">
                    <m:r>
                      <a:rPr lang="en-US" altLang="zh-CN" sz="2400" b="1" i="1">
                        <a:solidFill>
                          <a:schemeClr val="bg1"/>
                        </a:solidFill>
                        <a:latin typeface="Cambria Math"/>
                        <a:cs typeface="Times New Roman" pitchFamily="18" charset="0"/>
                      </a:rPr>
                      <m:t>[−</m:t>
                    </m:r>
                    <m:r>
                      <a:rPr lang="az-Cyrl-AZ" altLang="zh-CN" sz="2400" b="1" i="1">
                        <a:solidFill>
                          <a:schemeClr val="bg1"/>
                        </a:solidFill>
                        <a:latin typeface="Cambria Math"/>
                        <a:cs typeface="Times New Roman" pitchFamily="18" charset="0"/>
                      </a:rPr>
                      <m:t>ф</m:t>
                    </m:r>
                    <m:r>
                      <a:rPr lang="zh-CN" altLang="en-US" sz="2400" b="1" i="1">
                        <a:solidFill>
                          <a:schemeClr val="bg1"/>
                        </a:solidFill>
                        <a:latin typeface="Cambria Math"/>
                        <a:cs typeface="Times New Roman" pitchFamily="18" charset="0"/>
                      </a:rPr>
                      <m:t>，</m:t>
                    </m:r>
                    <m:r>
                      <a:rPr lang="az-Cyrl-AZ" altLang="zh-CN" sz="2400" b="1" i="1">
                        <a:solidFill>
                          <a:schemeClr val="bg1"/>
                        </a:solidFill>
                        <a:latin typeface="Cambria Math"/>
                        <a:cs typeface="Times New Roman" pitchFamily="18" charset="0"/>
                      </a:rPr>
                      <m:t>ф</m:t>
                    </m:r>
                    <m:r>
                      <a:rPr lang="en-US" altLang="zh-CN" sz="2400" b="1" i="1">
                        <a:solidFill>
                          <a:schemeClr val="bg1"/>
                        </a:solidFill>
                        <a:latin typeface="Cambria Math"/>
                        <a:cs typeface="Times New Roman" pitchFamily="18" charset="0"/>
                      </a:rPr>
                      <m:t>]</m:t>
                    </m:r>
                  </m:oMath>
                </a14:m>
                <a:r>
                  <a:rPr lang="zh-CN" altLang="en-US" sz="2400" b="1" dirty="0">
                    <a:solidFill>
                      <a:schemeClr val="bg1"/>
                    </a:solidFill>
                    <a:latin typeface="Times New Roman" pitchFamily="18" charset="0"/>
                    <a:cs typeface="Times New Roman" pitchFamily="18" charset="0"/>
                  </a:rPr>
                  <a:t>范围内的可能方向。</a:t>
                </a:r>
                <a:r>
                  <a:rPr lang="el-GR" altLang="zh-CN" sz="2400" b="1" dirty="0">
                    <a:solidFill>
                      <a:schemeClr val="bg1"/>
                    </a:solidFill>
                    <a:cs typeface="Times New Roman" pitchFamily="18" charset="0"/>
                  </a:rPr>
                  <a:t> </a:t>
                </a:r>
                <a:endParaRPr lang="en-US" altLang="zh-CN" sz="2400" b="1" dirty="0">
                  <a:solidFill>
                    <a:schemeClr val="bg1"/>
                  </a:solidFill>
                  <a:cs typeface="Times New Roman" pitchFamily="18" charset="0"/>
                </a:endParaRPr>
              </a:p>
              <a:p>
                <a:pPr marL="342891" indent="-342891" algn="just">
                  <a:lnSpc>
                    <a:spcPct val="125000"/>
                  </a:lnSpc>
                  <a:buFont typeface="Arial" panose="020B0604020202020204" pitchFamily="34" charset="0"/>
                  <a:buChar char="•"/>
                </a:pPr>
                <a14:m>
                  <m:oMath xmlns:m="http://schemas.openxmlformats.org/officeDocument/2006/math">
                    <m:r>
                      <a:rPr lang="en-US" altLang="zh-CN" sz="2400" b="1" i="1">
                        <a:solidFill>
                          <a:schemeClr val="bg1"/>
                        </a:solidFill>
                        <a:latin typeface="Cambria Math"/>
                        <a:cs typeface="Times New Roman" pitchFamily="18" charset="0"/>
                      </a:rPr>
                      <m:t>𝒇</m:t>
                    </m:r>
                    <m:r>
                      <a:rPr lang="en-US" altLang="zh-CN" sz="2400" b="1">
                        <a:solidFill>
                          <a:schemeClr val="bg1"/>
                        </a:solidFill>
                        <a:latin typeface="Cambria Math"/>
                        <a:cs typeface="Times New Roman" pitchFamily="18" charset="0"/>
                      </a:rPr>
                      <m:t>(</m:t>
                    </m:r>
                    <m:r>
                      <a:rPr lang="el-GR" altLang="zh-CN" sz="2400" b="1" i="1">
                        <a:solidFill>
                          <a:schemeClr val="bg1"/>
                        </a:solidFill>
                        <a:latin typeface="Cambria Math"/>
                        <a:cs typeface="Times New Roman" pitchFamily="18" charset="0"/>
                      </a:rPr>
                      <m:t>𝜶</m:t>
                    </m:r>
                    <m:r>
                      <a:rPr lang="en-US" altLang="zh-CN" sz="2400" b="1" i="1">
                        <a:solidFill>
                          <a:schemeClr val="bg1"/>
                        </a:solidFill>
                        <a:latin typeface="Cambria Math"/>
                        <a:cs typeface="Times New Roman" pitchFamily="18" charset="0"/>
                      </a:rPr>
                      <m:t>)</m:t>
                    </m:r>
                  </m:oMath>
                </a14:m>
                <a:r>
                  <a:rPr lang="zh-CN" altLang="en-US" sz="2400" b="1" dirty="0">
                    <a:solidFill>
                      <a:schemeClr val="bg1"/>
                    </a:solidFill>
                    <a:latin typeface="Times New Roman" pitchFamily="18" charset="0"/>
                    <a:cs typeface="Times New Roman" pitchFamily="18" charset="0"/>
                  </a:rPr>
                  <a:t>表示考虑到自身速度和其他路人速度的情况下，</a:t>
                </a:r>
                <a:r>
                  <a:rPr lang="en-US" altLang="zh-CN" sz="2400" b="1" dirty="0">
                    <a:solidFill>
                      <a:schemeClr val="bg1"/>
                    </a:solidFill>
                    <a:latin typeface="Times New Roman" pitchFamily="18" charset="0"/>
                    <a:cs typeface="Times New Roman" pitchFamily="18" charset="0"/>
                  </a:rPr>
                  <a:t>Agent </a:t>
                </a:r>
                <a14:m>
                  <m:oMath xmlns:m="http://schemas.openxmlformats.org/officeDocument/2006/math">
                    <m:r>
                      <a:rPr lang="en-US" altLang="zh-CN" sz="2400" b="1" i="1" dirty="0">
                        <a:solidFill>
                          <a:schemeClr val="bg1"/>
                        </a:solidFill>
                        <a:latin typeface="Cambria Math"/>
                      </a:rPr>
                      <m:t>𝒊</m:t>
                    </m:r>
                  </m:oMath>
                </a14:m>
                <a:r>
                  <a:rPr lang="en-US" altLang="zh-CN" sz="2400" b="1" i="1" dirty="0">
                    <a:solidFill>
                      <a:schemeClr val="bg1"/>
                    </a:solidFill>
                    <a:latin typeface="Times New Roman" pitchFamily="18" charset="0"/>
                    <a:cs typeface="Times New Roman" pitchFamily="18" charset="0"/>
                  </a:rPr>
                  <a:t> </a:t>
                </a:r>
                <a:r>
                  <a:rPr lang="zh-CN" altLang="en-US" sz="2400" b="1" dirty="0">
                    <a:solidFill>
                      <a:schemeClr val="bg1"/>
                    </a:solidFill>
                    <a:latin typeface="Times New Roman" pitchFamily="18" charset="0"/>
                    <a:cs typeface="Times New Roman" pitchFamily="18" charset="0"/>
                  </a:rPr>
                  <a:t>到</a:t>
                </a:r>
                <a14:m>
                  <m:oMath xmlns:m="http://schemas.openxmlformats.org/officeDocument/2006/math">
                    <m:r>
                      <a:rPr lang="el-GR" altLang="zh-CN" sz="2400" b="1" i="1">
                        <a:solidFill>
                          <a:schemeClr val="bg1"/>
                        </a:solidFill>
                        <a:latin typeface="Cambria Math"/>
                        <a:cs typeface="Times New Roman" pitchFamily="18" charset="0"/>
                      </a:rPr>
                      <m:t>𝜶</m:t>
                    </m:r>
                  </m:oMath>
                </a14:m>
                <a:r>
                  <a:rPr lang="zh-CN" altLang="en-US" sz="2400" b="1" dirty="0">
                    <a:solidFill>
                      <a:schemeClr val="bg1"/>
                    </a:solidFill>
                    <a:latin typeface="Times New Roman" pitchFamily="18" charset="0"/>
                    <a:cs typeface="Times New Roman" pitchFamily="18" charset="0"/>
                  </a:rPr>
                  <a:t>方向上第一个障碍的距离。如果没有障碍，则</a:t>
                </a:r>
                <a14:m>
                  <m:oMath xmlns:m="http://schemas.openxmlformats.org/officeDocument/2006/math">
                    <m:r>
                      <a:rPr lang="en-US" altLang="zh-CN" sz="2400" b="1" i="1">
                        <a:solidFill>
                          <a:schemeClr val="bg1"/>
                        </a:solidFill>
                        <a:latin typeface="Cambria Math"/>
                        <a:cs typeface="Times New Roman" pitchFamily="18" charset="0"/>
                      </a:rPr>
                      <m:t>𝒇</m:t>
                    </m:r>
                    <m:d>
                      <m:dPr>
                        <m:ctrlPr>
                          <a:rPr lang="en-US" altLang="zh-CN" sz="2400" b="1" i="1">
                            <a:solidFill>
                              <a:schemeClr val="bg1"/>
                            </a:solidFill>
                            <a:latin typeface="Cambria Math" panose="02040503050406030204" pitchFamily="18" charset="0"/>
                            <a:cs typeface="Times New Roman" pitchFamily="18" charset="0"/>
                          </a:rPr>
                        </m:ctrlPr>
                      </m:dPr>
                      <m:e>
                        <m:r>
                          <a:rPr lang="el-GR" altLang="zh-CN" sz="2400" b="1" i="1">
                            <a:solidFill>
                              <a:schemeClr val="bg1"/>
                            </a:solidFill>
                            <a:latin typeface="Cambria Math"/>
                            <a:cs typeface="Times New Roman" pitchFamily="18" charset="0"/>
                          </a:rPr>
                          <m:t>𝜶</m:t>
                        </m:r>
                      </m:e>
                    </m:d>
                  </m:oMath>
                </a14:m>
                <a:r>
                  <a:rPr lang="zh-CN" altLang="en-US" sz="2400" b="1" dirty="0">
                    <a:solidFill>
                      <a:schemeClr val="bg1"/>
                    </a:solidFill>
                    <a:latin typeface="Times New Roman" pitchFamily="18" charset="0"/>
                    <a:cs typeface="Times New Roman" pitchFamily="18" charset="0"/>
                  </a:rPr>
                  <a:t>设为一个固定值</a:t>
                </a:r>
                <a14:m>
                  <m:oMath xmlns:m="http://schemas.openxmlformats.org/officeDocument/2006/math">
                    <m:sSub>
                      <m:sSubPr>
                        <m:ctrlPr>
                          <a:rPr lang="en-US" altLang="zh-CN" sz="2400" b="1" i="1">
                            <a:solidFill>
                              <a:schemeClr val="bg1"/>
                            </a:solidFill>
                            <a:latin typeface="Cambria Math" panose="02040503050406030204" pitchFamily="18" charset="0"/>
                            <a:cs typeface="Times New Roman" pitchFamily="18" charset="0"/>
                          </a:rPr>
                        </m:ctrlPr>
                      </m:sSubPr>
                      <m:e>
                        <m:r>
                          <a:rPr lang="en-US" altLang="zh-CN" sz="2400" b="1" i="1">
                            <a:solidFill>
                              <a:schemeClr val="bg1"/>
                            </a:solidFill>
                            <a:latin typeface="Cambria Math"/>
                            <a:cs typeface="Times New Roman" pitchFamily="18" charset="0"/>
                          </a:rPr>
                          <m:t>𝒅</m:t>
                        </m:r>
                      </m:e>
                      <m:sub>
                        <m:r>
                          <a:rPr lang="en-US" altLang="zh-CN" sz="2400" b="1" i="1">
                            <a:solidFill>
                              <a:schemeClr val="bg1"/>
                            </a:solidFill>
                            <a:latin typeface="Cambria Math"/>
                            <a:cs typeface="Times New Roman" pitchFamily="18" charset="0"/>
                          </a:rPr>
                          <m:t>𝒎𝒂𝒙</m:t>
                        </m:r>
                      </m:sub>
                    </m:sSub>
                  </m:oMath>
                </a14:m>
                <a:r>
                  <a:rPr lang="zh-CN" altLang="en-US" sz="2400" b="1" dirty="0">
                    <a:solidFill>
                      <a:schemeClr val="bg1"/>
                    </a:solidFill>
                    <a:latin typeface="Times New Roman" pitchFamily="18" charset="0"/>
                    <a:cs typeface="Times New Roman" pitchFamily="18" charset="0"/>
                  </a:rPr>
                  <a:t>。</a:t>
                </a:r>
                <a:endPar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5" name="文本框 3"/>
              <p:cNvSpPr txBox="1">
                <a:spLocks noRot="1" noChangeAspect="1" noMove="1" noResize="1" noEditPoints="1" noAdjustHandles="1" noChangeArrowheads="1" noChangeShapeType="1" noTextEdit="1"/>
              </p:cNvSpPr>
              <p:nvPr/>
            </p:nvSpPr>
            <p:spPr>
              <a:xfrm>
                <a:off x="611562" y="2060851"/>
                <a:ext cx="7975151" cy="3798027"/>
              </a:xfrm>
              <a:prstGeom prst="rect">
                <a:avLst/>
              </a:prstGeom>
              <a:blipFill>
                <a:blip r:embed="rId3"/>
                <a:stretch>
                  <a:fillRect l="-993" r="-4966" b="-2247"/>
                </a:stretch>
              </a:blipFill>
              <a:ln>
                <a:noFill/>
              </a:ln>
            </p:spPr>
            <p:txBody>
              <a:bodyPr/>
              <a:lstStyle/>
              <a:p>
                <a:r>
                  <a:rPr lang="zh-CN" altLang="en-US">
                    <a:noFill/>
                  </a:rPr>
                  <a:t> </a:t>
                </a:r>
              </a:p>
            </p:txBody>
          </p:sp>
        </mc:Fallback>
      </mc:AlternateContent>
      <p:sp>
        <p:nvSpPr>
          <p:cNvPr id="7" name="矩形 6"/>
          <p:cNvSpPr/>
          <p:nvPr/>
        </p:nvSpPr>
        <p:spPr>
          <a:xfrm>
            <a:off x="539555" y="980728"/>
            <a:ext cx="494237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路人模型，</a:t>
            </a:r>
            <a:r>
              <a:rPr lang="en-US" altLang="zh-CN" sz="2800" dirty="0">
                <a:latin typeface="微软雅黑" panose="020B0503020204020204" pitchFamily="34" charset="-122"/>
                <a:ea typeface="微软雅黑" panose="020B0503020204020204" pitchFamily="34" charset="-122"/>
                <a:cs typeface="Times New Roman" pitchFamily="18" charset="0"/>
              </a:rPr>
              <a:t> </a:t>
            </a:r>
            <a:r>
              <a:rPr lang="en-US" altLang="zh-CN" sz="2800" dirty="0" err="1">
                <a:latin typeface="微软雅黑" panose="020B0503020204020204" pitchFamily="34" charset="-122"/>
                <a:ea typeface="微软雅黑" panose="020B0503020204020204" pitchFamily="34" charset="-122"/>
                <a:cs typeface="Times New Roman" pitchFamily="18" charset="0"/>
              </a:rPr>
              <a:t>Moussaïd</a:t>
            </a:r>
            <a:r>
              <a:rPr lang="zh-CN" altLang="en-US" sz="2800" dirty="0">
                <a:latin typeface="微软雅黑" panose="020B0503020204020204" pitchFamily="34" charset="-122"/>
                <a:ea typeface="微软雅黑" panose="020B0503020204020204" pitchFamily="34" charset="-122"/>
                <a:cs typeface="Times New Roman" pitchFamily="18" charset="0"/>
              </a:rPr>
              <a:t>，</a:t>
            </a:r>
            <a:r>
              <a:rPr lang="en-US" altLang="zh-CN" sz="2800" dirty="0">
                <a:latin typeface="微软雅黑" panose="020B0503020204020204" pitchFamily="34" charset="-122"/>
                <a:ea typeface="微软雅黑" panose="020B0503020204020204" pitchFamily="34" charset="-122"/>
                <a:cs typeface="Times New Roman" pitchFamily="18" charset="0"/>
              </a:rPr>
              <a:t>2011</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55201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8" y="1827646"/>
            <a:ext cx="8398163" cy="4736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539555" y="980728"/>
            <a:ext cx="494237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路人模型，</a:t>
            </a:r>
            <a:r>
              <a:rPr lang="en-US" altLang="zh-CN" sz="2800" dirty="0">
                <a:latin typeface="微软雅黑" panose="020B0503020204020204" pitchFamily="34" charset="-122"/>
                <a:ea typeface="微软雅黑" panose="020B0503020204020204" pitchFamily="34" charset="-122"/>
                <a:cs typeface="Times New Roman" pitchFamily="18" charset="0"/>
              </a:rPr>
              <a:t> </a:t>
            </a:r>
            <a:r>
              <a:rPr lang="en-US" altLang="zh-CN" sz="2800" dirty="0" err="1">
                <a:latin typeface="微软雅黑" panose="020B0503020204020204" pitchFamily="34" charset="-122"/>
                <a:ea typeface="微软雅黑" panose="020B0503020204020204" pitchFamily="34" charset="-122"/>
                <a:cs typeface="Times New Roman" pitchFamily="18" charset="0"/>
              </a:rPr>
              <a:t>Moussaïd</a:t>
            </a:r>
            <a:r>
              <a:rPr lang="zh-CN" altLang="en-US" sz="2800" dirty="0">
                <a:latin typeface="微软雅黑" panose="020B0503020204020204" pitchFamily="34" charset="-122"/>
                <a:ea typeface="微软雅黑" panose="020B0503020204020204" pitchFamily="34" charset="-122"/>
                <a:cs typeface="Times New Roman" pitchFamily="18" charset="0"/>
              </a:rPr>
              <a:t>，</a:t>
            </a:r>
            <a:r>
              <a:rPr lang="en-US" altLang="zh-CN" sz="2800" dirty="0">
                <a:latin typeface="微软雅黑" panose="020B0503020204020204" pitchFamily="34" charset="-122"/>
                <a:ea typeface="微软雅黑" panose="020B0503020204020204" pitchFamily="34" charset="-122"/>
                <a:cs typeface="Times New Roman" pitchFamily="18" charset="0"/>
              </a:rPr>
              <a:t>2011</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13244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 name="矩形 1"/>
          <p:cNvSpPr/>
          <p:nvPr/>
        </p:nvSpPr>
        <p:spPr>
          <a:xfrm>
            <a:off x="539555" y="980728"/>
            <a:ext cx="494237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路人模型，</a:t>
            </a:r>
            <a:r>
              <a:rPr lang="en-US" altLang="zh-CN" sz="2800" dirty="0">
                <a:latin typeface="微软雅黑" panose="020B0503020204020204" pitchFamily="34" charset="-122"/>
                <a:ea typeface="微软雅黑" panose="020B0503020204020204" pitchFamily="34" charset="-122"/>
                <a:cs typeface="Times New Roman" pitchFamily="18" charset="0"/>
              </a:rPr>
              <a:t> </a:t>
            </a:r>
            <a:r>
              <a:rPr lang="en-US" altLang="zh-CN" sz="2800" dirty="0" err="1">
                <a:latin typeface="微软雅黑" panose="020B0503020204020204" pitchFamily="34" charset="-122"/>
                <a:ea typeface="微软雅黑" panose="020B0503020204020204" pitchFamily="34" charset="-122"/>
                <a:cs typeface="Times New Roman" pitchFamily="18" charset="0"/>
              </a:rPr>
              <a:t>Moussaïd</a:t>
            </a:r>
            <a:r>
              <a:rPr lang="zh-CN" altLang="en-US" sz="2800" dirty="0">
                <a:latin typeface="微软雅黑" panose="020B0503020204020204" pitchFamily="34" charset="-122"/>
                <a:ea typeface="微软雅黑" panose="020B0503020204020204" pitchFamily="34" charset="-122"/>
                <a:cs typeface="Times New Roman" pitchFamily="18" charset="0"/>
              </a:rPr>
              <a:t>，</a:t>
            </a:r>
            <a:r>
              <a:rPr lang="en-US" altLang="zh-CN" sz="2800" dirty="0">
                <a:latin typeface="微软雅黑" panose="020B0503020204020204" pitchFamily="34" charset="-122"/>
                <a:ea typeface="微软雅黑" panose="020B0503020204020204" pitchFamily="34" charset="-122"/>
                <a:cs typeface="Times New Roman" pitchFamily="18" charset="0"/>
              </a:rPr>
              <a:t>2011</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5" name="文本框 3"/>
              <p:cNvSpPr txBox="1"/>
              <p:nvPr/>
            </p:nvSpPr>
            <p:spPr>
              <a:xfrm>
                <a:off x="179512" y="4437115"/>
                <a:ext cx="8640960" cy="18919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en-US" altLang="zh-CN" sz="2400" b="1" dirty="0">
                    <a:solidFill>
                      <a:schemeClr val="bg1"/>
                    </a:solidFill>
                    <a:latin typeface="Times New Roman" pitchFamily="18" charset="0"/>
                    <a:cs typeface="Times New Roman" pitchFamily="18" charset="0"/>
                  </a:rPr>
                  <a:t>Agent</a:t>
                </a:r>
                <a:r>
                  <a:rPr lang="zh-CN" altLang="en-US" sz="2400" b="1" dirty="0">
                    <a:solidFill>
                      <a:schemeClr val="bg1"/>
                    </a:solidFill>
                    <a:latin typeface="Times New Roman" pitchFamily="18" charset="0"/>
                    <a:cs typeface="Times New Roman" pitchFamily="18" charset="0"/>
                  </a:rPr>
                  <a:t>移动的决策：</a:t>
                </a:r>
                <a:endParaRPr lang="en-US" altLang="zh-CN" sz="2400" b="1" dirty="0">
                  <a:solidFill>
                    <a:schemeClr val="bg1"/>
                  </a:solidFill>
                  <a:latin typeface="Times New Roman" pitchFamily="18" charset="0"/>
                  <a:cs typeface="Times New Roman" pitchFamily="18" charset="0"/>
                </a:endParaRPr>
              </a:p>
              <a:p>
                <a:pPr algn="just">
                  <a:lnSpc>
                    <a:spcPct val="125000"/>
                  </a:lnSpc>
                </a:pP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移动方向通过最小的移动距离来决定</a:t>
                </a:r>
                <a:endPar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altLang="zh-CN" sz="2400" i="1">
                          <a:solidFill>
                            <a:schemeClr val="bg1"/>
                          </a:solidFill>
                          <a:latin typeface="Cambria Math"/>
                        </a:rPr>
                        <m:t>𝑑</m:t>
                      </m:r>
                      <m:d>
                        <m:dPr>
                          <m:ctrlPr>
                            <a:rPr lang="en-US" altLang="zh-CN" sz="2400" i="1">
                              <a:solidFill>
                                <a:schemeClr val="bg1"/>
                              </a:solidFill>
                              <a:latin typeface="Cambria Math" panose="02040503050406030204" pitchFamily="18" charset="0"/>
                            </a:rPr>
                          </m:ctrlPr>
                        </m:dPr>
                        <m:e>
                          <m:r>
                            <m:rPr>
                              <m:sty m:val="p"/>
                            </m:rPr>
                            <a:rPr lang="el-GR" altLang="zh-CN" sz="2400" i="1">
                              <a:solidFill>
                                <a:schemeClr val="bg1"/>
                              </a:solidFill>
                              <a:latin typeface="Cambria Math"/>
                              <a:cs typeface="Times New Roman" pitchFamily="18" charset="0"/>
                            </a:rPr>
                            <m:t>α</m:t>
                          </m:r>
                        </m:e>
                      </m:d>
                      <m:r>
                        <a:rPr lang="en-US" altLang="zh-CN" sz="2400" i="1">
                          <a:solidFill>
                            <a:schemeClr val="bg1"/>
                          </a:solidFill>
                          <a:latin typeface="Cambria Math"/>
                        </a:rPr>
                        <m:t>=</m:t>
                      </m:r>
                      <m:sSubSup>
                        <m:sSubSupPr>
                          <m:ctrlPr>
                            <a:rPr lang="en-US" altLang="zh-CN" sz="2400" i="1">
                              <a:solidFill>
                                <a:schemeClr val="bg1"/>
                              </a:solidFill>
                              <a:latin typeface="Cambria Math" panose="02040503050406030204" pitchFamily="18" charset="0"/>
                            </a:rPr>
                          </m:ctrlPr>
                        </m:sSubSupPr>
                        <m:e>
                          <m:r>
                            <a:rPr lang="en-US" altLang="zh-CN" sz="2400" i="1">
                              <a:solidFill>
                                <a:schemeClr val="bg1"/>
                              </a:solidFill>
                              <a:latin typeface="Cambria Math" panose="02040503050406030204" pitchFamily="18" charset="0"/>
                            </a:rPr>
                            <m:t>𝑑</m:t>
                          </m:r>
                        </m:e>
                        <m:sub>
                          <m:r>
                            <a:rPr lang="en-US" altLang="zh-CN" sz="2400" i="1">
                              <a:solidFill>
                                <a:schemeClr val="bg1"/>
                              </a:solidFill>
                              <a:latin typeface="Cambria Math" panose="02040503050406030204" pitchFamily="18" charset="0"/>
                            </a:rPr>
                            <m:t>𝑚𝑎𝑥</m:t>
                          </m:r>
                        </m:sub>
                        <m:sup>
                          <m:r>
                            <a:rPr lang="en-US" altLang="zh-CN" sz="2400" i="1">
                              <a:solidFill>
                                <a:schemeClr val="bg1"/>
                              </a:solidFill>
                              <a:latin typeface="Cambria Math" panose="02040503050406030204" pitchFamily="18" charset="0"/>
                            </a:rPr>
                            <m:t>2</m:t>
                          </m:r>
                        </m:sup>
                      </m:sSubSup>
                      <m:r>
                        <a:rPr lang="en-US" altLang="zh-CN" sz="2400" i="1">
                          <a:solidFill>
                            <a:schemeClr val="bg1"/>
                          </a:solidFill>
                          <a:latin typeface="Cambria Math"/>
                        </a:rPr>
                        <m:t>+</m:t>
                      </m:r>
                      <m:sSup>
                        <m:sSupPr>
                          <m:ctrlPr>
                            <a:rPr lang="en-US" altLang="zh-CN" sz="2400" i="1">
                              <a:solidFill>
                                <a:schemeClr val="bg1"/>
                              </a:solidFill>
                              <a:latin typeface="Cambria Math" panose="02040503050406030204" pitchFamily="18" charset="0"/>
                            </a:rPr>
                          </m:ctrlPr>
                        </m:sSupPr>
                        <m:e>
                          <m:r>
                            <a:rPr lang="en-US" altLang="zh-CN" sz="2400" i="1">
                              <a:solidFill>
                                <a:schemeClr val="bg1"/>
                              </a:solidFill>
                              <a:latin typeface="Cambria Math"/>
                            </a:rPr>
                            <m:t>𝑓</m:t>
                          </m:r>
                          <m:r>
                            <a:rPr lang="en-US" altLang="zh-CN" sz="2400" i="1">
                              <a:solidFill>
                                <a:schemeClr val="bg1"/>
                              </a:solidFill>
                              <a:latin typeface="Cambria Math"/>
                            </a:rPr>
                            <m:t>(</m:t>
                          </m:r>
                          <m:r>
                            <m:rPr>
                              <m:sty m:val="p"/>
                            </m:rPr>
                            <a:rPr lang="el-GR" altLang="zh-CN" sz="2400" i="1">
                              <a:solidFill>
                                <a:schemeClr val="bg1"/>
                              </a:solidFill>
                              <a:latin typeface="Cambria Math"/>
                              <a:cs typeface="Times New Roman" pitchFamily="18" charset="0"/>
                            </a:rPr>
                            <m:t>α</m:t>
                          </m:r>
                          <m:r>
                            <a:rPr lang="en-US" altLang="zh-CN" sz="2400" i="1">
                              <a:solidFill>
                                <a:schemeClr val="bg1"/>
                              </a:solidFill>
                              <a:latin typeface="Cambria Math"/>
                            </a:rPr>
                            <m:t>)</m:t>
                          </m:r>
                        </m:e>
                        <m:sup>
                          <m:r>
                            <a:rPr lang="en-US" altLang="zh-CN" sz="2400" i="1">
                              <a:solidFill>
                                <a:schemeClr val="bg1"/>
                              </a:solidFill>
                              <a:latin typeface="Cambria Math"/>
                            </a:rPr>
                            <m:t>2</m:t>
                          </m:r>
                        </m:sup>
                      </m:sSup>
                      <m:r>
                        <a:rPr lang="en-US" altLang="zh-CN" sz="2400" i="1">
                          <a:solidFill>
                            <a:schemeClr val="bg1"/>
                          </a:solidFill>
                          <a:latin typeface="Cambria Math"/>
                        </a:rPr>
                        <m:t>−2</m:t>
                      </m:r>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𝑑</m:t>
                          </m:r>
                        </m:e>
                        <m:sub>
                          <m:r>
                            <a:rPr lang="en-US" altLang="zh-CN" sz="2400" i="1">
                              <a:solidFill>
                                <a:schemeClr val="bg1"/>
                              </a:solidFill>
                              <a:latin typeface="Cambria Math" panose="02040503050406030204" pitchFamily="18" charset="0"/>
                            </a:rPr>
                            <m:t>𝑚𝑎𝑥</m:t>
                          </m:r>
                        </m:sub>
                      </m:sSub>
                      <m:r>
                        <a:rPr lang="en-US" altLang="zh-CN" sz="2400" i="1">
                          <a:solidFill>
                            <a:schemeClr val="bg1"/>
                          </a:solidFill>
                          <a:latin typeface="Cambria Math"/>
                        </a:rPr>
                        <m:t>𝑓</m:t>
                      </m:r>
                      <m:d>
                        <m:dPr>
                          <m:ctrlPr>
                            <a:rPr lang="en-US" altLang="zh-CN" sz="2400" i="1">
                              <a:solidFill>
                                <a:schemeClr val="bg1"/>
                              </a:solidFill>
                              <a:latin typeface="Cambria Math" panose="02040503050406030204" pitchFamily="18" charset="0"/>
                            </a:rPr>
                          </m:ctrlPr>
                        </m:dPr>
                        <m:e>
                          <m:r>
                            <m:rPr>
                              <m:sty m:val="p"/>
                            </m:rPr>
                            <a:rPr lang="el-GR" altLang="zh-CN" sz="2400" i="1">
                              <a:solidFill>
                                <a:schemeClr val="bg1"/>
                              </a:solidFill>
                              <a:latin typeface="Cambria Math"/>
                              <a:cs typeface="Times New Roman" pitchFamily="18" charset="0"/>
                            </a:rPr>
                            <m:t>α</m:t>
                          </m:r>
                        </m:e>
                      </m:d>
                      <m:func>
                        <m:funcPr>
                          <m:ctrlPr>
                            <a:rPr lang="en-US" altLang="zh-CN" sz="2400" i="1">
                              <a:solidFill>
                                <a:schemeClr val="bg1"/>
                              </a:solidFill>
                              <a:latin typeface="Cambria Math" panose="02040503050406030204" pitchFamily="18" charset="0"/>
                              <a:cs typeface="Times New Roman" pitchFamily="18" charset="0"/>
                            </a:rPr>
                          </m:ctrlPr>
                        </m:funcPr>
                        <m:fName>
                          <m:r>
                            <m:rPr>
                              <m:sty m:val="p"/>
                            </m:rPr>
                            <a:rPr lang="en-US" altLang="zh-CN" sz="2400">
                              <a:solidFill>
                                <a:schemeClr val="bg1"/>
                              </a:solidFill>
                              <a:latin typeface="Cambria Math"/>
                            </a:rPr>
                            <m:t>cos</m:t>
                          </m:r>
                        </m:fName>
                        <m:e>
                          <m:d>
                            <m:dPr>
                              <m:ctrlPr>
                                <a:rPr lang="en-US" altLang="zh-CN" sz="2400" i="1">
                                  <a:solidFill>
                                    <a:schemeClr val="bg1"/>
                                  </a:solidFill>
                                  <a:latin typeface="Cambria Math" panose="02040503050406030204" pitchFamily="18" charset="0"/>
                                </a:rPr>
                              </m:ctrlPr>
                            </m:dPr>
                            <m:e>
                              <m:sSub>
                                <m:sSubPr>
                                  <m:ctrlPr>
                                    <a:rPr lang="en-US" altLang="zh-CN" sz="2400" i="1">
                                      <a:solidFill>
                                        <a:schemeClr val="bg1"/>
                                      </a:solidFill>
                                      <a:latin typeface="Cambria Math" panose="02040503050406030204" pitchFamily="18" charset="0"/>
                                    </a:rPr>
                                  </m:ctrlPr>
                                </m:sSubPr>
                                <m:e>
                                  <m:r>
                                    <m:rPr>
                                      <m:sty m:val="p"/>
                                    </m:rPr>
                                    <a:rPr lang="el-GR" altLang="zh-CN" sz="2400" i="1">
                                      <a:solidFill>
                                        <a:schemeClr val="bg1"/>
                                      </a:solidFill>
                                      <a:latin typeface="Cambria Math"/>
                                      <a:cs typeface="Times New Roman" pitchFamily="18" charset="0"/>
                                    </a:rPr>
                                    <m:t>α</m:t>
                                  </m:r>
                                </m:e>
                                <m:sub>
                                  <m:r>
                                    <a:rPr lang="en-US" altLang="zh-CN" sz="2400" i="1">
                                      <a:solidFill>
                                        <a:schemeClr val="bg1"/>
                                      </a:solidFill>
                                      <a:latin typeface="Cambria Math"/>
                                    </a:rPr>
                                    <m:t>0</m:t>
                                  </m:r>
                                </m:sub>
                              </m:sSub>
                              <m:r>
                                <a:rPr lang="en-US" altLang="zh-CN" sz="2400" i="1">
                                  <a:solidFill>
                                    <a:schemeClr val="bg1"/>
                                  </a:solidFill>
                                  <a:latin typeface="Cambria Math"/>
                                </a:rPr>
                                <m:t>−</m:t>
                              </m:r>
                              <m:r>
                                <m:rPr>
                                  <m:sty m:val="p"/>
                                </m:rPr>
                                <a:rPr lang="el-GR" altLang="zh-CN" sz="2400" i="1">
                                  <a:solidFill>
                                    <a:schemeClr val="bg1"/>
                                  </a:solidFill>
                                  <a:latin typeface="Cambria Math"/>
                                  <a:cs typeface="Times New Roman" pitchFamily="18" charset="0"/>
                                </a:rPr>
                                <m:t>α</m:t>
                              </m:r>
                            </m:e>
                          </m:d>
                        </m:e>
                      </m:func>
                    </m:oMath>
                  </m:oMathPara>
                </a14:m>
                <a:endPar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5000"/>
                  </a:lnSpc>
                </a:pPr>
                <a14:m>
                  <m:oMath xmlns:m="http://schemas.openxmlformats.org/officeDocument/2006/math">
                    <m:sSub>
                      <m:sSubPr>
                        <m:ctrlPr>
                          <a:rPr lang="en-US" altLang="zh-CN" sz="2400" i="1">
                            <a:solidFill>
                              <a:schemeClr val="bg1"/>
                            </a:solidFill>
                            <a:latin typeface="Cambria Math" panose="02040503050406030204" pitchFamily="18" charset="0"/>
                          </a:rPr>
                        </m:ctrlPr>
                      </m:sSubPr>
                      <m:e>
                        <m:r>
                          <m:rPr>
                            <m:sty m:val="p"/>
                          </m:rPr>
                          <a:rPr lang="el-GR" altLang="zh-CN" sz="2400" i="1">
                            <a:solidFill>
                              <a:schemeClr val="bg1"/>
                            </a:solidFill>
                            <a:latin typeface="Cambria Math"/>
                            <a:cs typeface="Times New Roman" pitchFamily="18" charset="0"/>
                          </a:rPr>
                          <m:t>α</m:t>
                        </m:r>
                      </m:e>
                      <m:sub>
                        <m:r>
                          <a:rPr lang="en-US" altLang="zh-CN" sz="2400" i="1">
                            <a:solidFill>
                              <a:schemeClr val="bg1"/>
                            </a:solidFill>
                            <a:latin typeface="Cambria Math"/>
                          </a:rPr>
                          <m:t>0</m:t>
                        </m:r>
                      </m:sub>
                    </m:sSub>
                  </m:oMath>
                </a14:m>
                <a:r>
                  <a:rPr lang="zh-CN" altLang="en-US" sz="2400" dirty="0">
                    <a:solidFill>
                      <a:schemeClr val="bg1"/>
                    </a:solidFill>
                  </a:rPr>
                  <a:t>表示到目标位置的直线方向</a:t>
                </a:r>
                <a:endPar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5" name="文本框 3"/>
              <p:cNvSpPr txBox="1">
                <a:spLocks noRot="1" noChangeAspect="1" noMove="1" noResize="1" noEditPoints="1" noAdjustHandles="1" noChangeArrowheads="1" noChangeShapeType="1" noTextEdit="1"/>
              </p:cNvSpPr>
              <p:nvPr/>
            </p:nvSpPr>
            <p:spPr>
              <a:xfrm>
                <a:off x="179512" y="4437115"/>
                <a:ext cx="8640960" cy="1891993"/>
              </a:xfrm>
              <a:prstGeom prst="rect">
                <a:avLst/>
              </a:prstGeom>
              <a:blipFill>
                <a:blip r:embed="rId3"/>
                <a:stretch>
                  <a:fillRect l="-1058" t="-1290" b="-5484"/>
                </a:stretch>
              </a:blipFill>
              <a:ln>
                <a:noFill/>
              </a:ln>
            </p:spPr>
            <p:txBody>
              <a:bodyPr/>
              <a:lstStyle/>
              <a:p>
                <a:r>
                  <a:rPr lang="zh-CN" altLang="en-US">
                    <a:noFill/>
                  </a:rPr>
                  <a:t> </a:t>
                </a:r>
              </a:p>
            </p:txBody>
          </p:sp>
        </mc:Fallback>
      </mc:AlternateContent>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722" y="1753656"/>
            <a:ext cx="5609103" cy="316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428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 name="矩形 1"/>
          <p:cNvSpPr/>
          <p:nvPr/>
        </p:nvSpPr>
        <p:spPr>
          <a:xfrm>
            <a:off x="539555" y="980728"/>
            <a:ext cx="3057247"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多机器人追逃问题</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5" name="文本框 3"/>
          <p:cNvSpPr txBox="1"/>
          <p:nvPr/>
        </p:nvSpPr>
        <p:spPr>
          <a:xfrm>
            <a:off x="467544" y="2204865"/>
            <a:ext cx="4104456" cy="34163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rPr>
              <a:t>由一定数量的追捕者协作追捕一定数量的逃跑者。这个问题有很多变种，通常从三个方面来划分：</a:t>
            </a:r>
            <a:endParaRPr lang="en-US" altLang="zh-CN" sz="2400" dirty="0">
              <a:solidFill>
                <a:schemeClr val="bg1"/>
              </a:solidFill>
            </a:endParaRPr>
          </a:p>
          <a:p>
            <a:endParaRPr lang="en-US" altLang="zh-CN" sz="2400" dirty="0">
              <a:solidFill>
                <a:schemeClr val="bg1"/>
              </a:solidFill>
            </a:endParaRPr>
          </a:p>
          <a:p>
            <a:pPr marL="342891" indent="-342891">
              <a:buFont typeface="Arial" panose="020B0604020202020204" pitchFamily="34" charset="0"/>
              <a:buChar char="•"/>
            </a:pPr>
            <a:r>
              <a:rPr lang="zh-CN" altLang="en-US" sz="2400" dirty="0">
                <a:solidFill>
                  <a:schemeClr val="bg1"/>
                </a:solidFill>
              </a:rPr>
              <a:t>开放世界和封闭世界</a:t>
            </a:r>
            <a:endParaRPr lang="en-US" altLang="zh-CN" sz="2400" dirty="0">
              <a:solidFill>
                <a:schemeClr val="bg1"/>
              </a:solidFill>
            </a:endParaRPr>
          </a:p>
          <a:p>
            <a:pPr marL="342891" indent="-342891">
              <a:buFont typeface="Arial" panose="020B0604020202020204" pitchFamily="34" charset="0"/>
              <a:buChar char="•"/>
            </a:pPr>
            <a:r>
              <a:rPr lang="zh-CN" altLang="en-US" sz="2400" dirty="0">
                <a:solidFill>
                  <a:schemeClr val="bg1"/>
                </a:solidFill>
              </a:rPr>
              <a:t>多追一逃，一追多逃和多追多逃</a:t>
            </a:r>
            <a:endParaRPr lang="en-US" altLang="zh-CN" sz="2400" dirty="0">
              <a:solidFill>
                <a:schemeClr val="bg1"/>
              </a:solidFill>
            </a:endParaRPr>
          </a:p>
          <a:p>
            <a:pPr marL="342891" indent="-342891">
              <a:buFont typeface="Arial" panose="020B0604020202020204" pitchFamily="34" charset="0"/>
              <a:buChar char="•"/>
            </a:pPr>
            <a:r>
              <a:rPr lang="zh-CN" altLang="en-US" sz="2400" dirty="0">
                <a:solidFill>
                  <a:schemeClr val="bg1"/>
                </a:solidFill>
              </a:rPr>
              <a:t>抓捕成功的判定规则</a:t>
            </a:r>
            <a:endPar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434215"/>
            <a:ext cx="4104456" cy="295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2926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 name="矩形 1"/>
          <p:cNvSpPr/>
          <p:nvPr/>
        </p:nvSpPr>
        <p:spPr>
          <a:xfrm>
            <a:off x="539555" y="980728"/>
            <a:ext cx="3057247"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多机器人追逃问题</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7362" b="48980"/>
          <a:stretch/>
        </p:blipFill>
        <p:spPr bwMode="auto">
          <a:xfrm>
            <a:off x="1475656" y="2001167"/>
            <a:ext cx="280831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 t="51020" r="67359"/>
          <a:stretch/>
        </p:blipFill>
        <p:spPr bwMode="auto">
          <a:xfrm>
            <a:off x="5148064" y="4535513"/>
            <a:ext cx="2808312" cy="221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724" r="33638" b="48980"/>
          <a:stretch/>
        </p:blipFill>
        <p:spPr bwMode="auto">
          <a:xfrm>
            <a:off x="5148064" y="1985219"/>
            <a:ext cx="280831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7786" b="48980"/>
          <a:stretch/>
        </p:blipFill>
        <p:spPr bwMode="auto">
          <a:xfrm>
            <a:off x="1475656" y="4553744"/>
            <a:ext cx="277180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7219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多智能体群集运动理解</a:t>
            </a:r>
            <a:endParaRPr lang="en-US" altLang="zh-CN" sz="3200" b="1" dirty="0"/>
          </a:p>
        </p:txBody>
      </p:sp>
      <p:sp>
        <p:nvSpPr>
          <p:cNvPr id="11" name="TextBox 10">
            <a:extLst>
              <a:ext uri="{FF2B5EF4-FFF2-40B4-BE49-F238E27FC236}">
                <a16:creationId xmlns:a16="http://schemas.microsoft.com/office/drawing/2014/main" id="{0DFD132D-23F5-F44D-9749-DA7CB0B41A05}"/>
              </a:ext>
            </a:extLst>
          </p:cNvPr>
          <p:cNvSpPr txBox="1"/>
          <p:nvPr/>
        </p:nvSpPr>
        <p:spPr>
          <a:xfrm>
            <a:off x="125760" y="1268760"/>
            <a:ext cx="8892480" cy="2962734"/>
          </a:xfrm>
          <a:prstGeom prst="rect">
            <a:avLst/>
          </a:prstGeom>
          <a:noFill/>
        </p:spPr>
        <p:txBody>
          <a:bodyPr wrap="square" rtlCol="0">
            <a:spAutoFit/>
          </a:bodyPr>
          <a:lstStyle/>
          <a:p>
            <a:pPr>
              <a:lnSpc>
                <a:spcPct val="150000"/>
              </a:lnSpc>
            </a:pPr>
            <a:r>
              <a:rPr lang="zh-CN" altLang="en-US" sz="3200" dirty="0">
                <a:highlight>
                  <a:srgbClr val="808080"/>
                </a:highlight>
              </a:rPr>
              <a:t>系统中的个体按照自身的属性赋予其行为规则，并结合个体间的相互通信，进行相应运动，最后随着时间的演化，整体系统形成某种</a:t>
            </a:r>
            <a:r>
              <a:rPr lang="zh-CN" altLang="en-US" sz="3200" dirty="0">
                <a:solidFill>
                  <a:srgbClr val="FF0000"/>
                </a:solidFill>
                <a:highlight>
                  <a:srgbClr val="FFFF00"/>
                </a:highlight>
              </a:rPr>
              <a:t>规律性的场景。</a:t>
            </a:r>
            <a:endParaRPr lang="en-US" sz="3200" dirty="0">
              <a:solidFill>
                <a:srgbClr val="FF0000"/>
              </a:solidFill>
              <a:highlight>
                <a:srgbClr val="FFFF00"/>
              </a:highlight>
            </a:endParaRPr>
          </a:p>
        </p:txBody>
      </p:sp>
    </p:spTree>
    <p:extLst>
      <p:ext uri="{BB962C8B-B14F-4D97-AF65-F5344CB8AC3E}">
        <p14:creationId xmlns:p14="http://schemas.microsoft.com/office/powerpoint/2010/main" val="630816244"/>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 name="矩形 1"/>
          <p:cNvSpPr/>
          <p:nvPr/>
        </p:nvSpPr>
        <p:spPr>
          <a:xfrm>
            <a:off x="539555" y="980728"/>
            <a:ext cx="3057247"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多机器人追逃问题</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769477"/>
            <a:ext cx="4896544" cy="239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4923"/>
          <a:stretch/>
        </p:blipFill>
        <p:spPr bwMode="auto">
          <a:xfrm>
            <a:off x="251520" y="4291598"/>
            <a:ext cx="4968552" cy="233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6099" y="2348881"/>
            <a:ext cx="3474807" cy="3082651"/>
          </a:xfrm>
          <a:prstGeom prst="rect">
            <a:avLst/>
          </a:prstGeom>
        </p:spPr>
      </p:pic>
    </p:spTree>
    <p:extLst>
      <p:ext uri="{BB962C8B-B14F-4D97-AF65-F5344CB8AC3E}">
        <p14:creationId xmlns:p14="http://schemas.microsoft.com/office/powerpoint/2010/main" val="308351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 name="矩形 1"/>
          <p:cNvSpPr/>
          <p:nvPr/>
        </p:nvSpPr>
        <p:spPr>
          <a:xfrm>
            <a:off x="539555" y="980728"/>
            <a:ext cx="2698175"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无人机协作问题</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A4697E3D-FA35-3347-93D3-BE6E13436195}"/>
              </a:ext>
            </a:extLst>
          </p:cNvPr>
          <p:cNvSpPr txBox="1"/>
          <p:nvPr/>
        </p:nvSpPr>
        <p:spPr>
          <a:xfrm>
            <a:off x="323528" y="2348882"/>
            <a:ext cx="8352928" cy="2677656"/>
          </a:xfrm>
          <a:prstGeom prst="rect">
            <a:avLst/>
          </a:prstGeom>
          <a:noFill/>
        </p:spPr>
        <p:txBody>
          <a:bodyPr wrap="square" rtlCol="0">
            <a:spAutoFit/>
          </a:bodyPr>
          <a:lstStyle/>
          <a:p>
            <a:r>
              <a:rPr lang="zh-CN" altLang="en-US" sz="2800" dirty="0">
                <a:highlight>
                  <a:srgbClr val="C0C0C0"/>
                </a:highlight>
              </a:rPr>
              <a:t>基于多 </a:t>
            </a:r>
            <a:r>
              <a:rPr lang="en-US" sz="2800" dirty="0">
                <a:highlight>
                  <a:srgbClr val="C0C0C0"/>
                </a:highlight>
              </a:rPr>
              <a:t>Agent </a:t>
            </a:r>
            <a:r>
              <a:rPr lang="zh-CN" altLang="en-US" sz="2800" dirty="0">
                <a:highlight>
                  <a:srgbClr val="C0C0C0"/>
                </a:highlight>
              </a:rPr>
              <a:t>无人机协作控制是给每个无人机</a:t>
            </a:r>
            <a:r>
              <a:rPr lang="zh-CN" altLang="en-US" sz="2800" dirty="0">
                <a:solidFill>
                  <a:srgbClr val="FF0000"/>
                </a:solidFill>
                <a:highlight>
                  <a:srgbClr val="C0C0C0"/>
                </a:highlight>
              </a:rPr>
              <a:t>注入智能算法</a:t>
            </a:r>
            <a:r>
              <a:rPr lang="zh-CN" altLang="en-US" sz="2800" dirty="0">
                <a:highlight>
                  <a:srgbClr val="C0C0C0"/>
                </a:highlight>
              </a:rPr>
              <a:t>，无人机系统会根据自身状态和任务目标自主的计算出任务的解决方案同时指导无人机执行，并当需要时能够从其他 </a:t>
            </a:r>
            <a:r>
              <a:rPr lang="en-US" sz="2800" dirty="0">
                <a:highlight>
                  <a:srgbClr val="C0C0C0"/>
                </a:highlight>
              </a:rPr>
              <a:t>Agent </a:t>
            </a:r>
            <a:r>
              <a:rPr lang="zh-CN" altLang="en-US" sz="2800" dirty="0">
                <a:highlight>
                  <a:srgbClr val="C0C0C0"/>
                </a:highlight>
              </a:rPr>
              <a:t>处获得对完成任务有利的信息，让无人机能够主动的、有效的、成功的完成既定任务。 </a:t>
            </a:r>
          </a:p>
        </p:txBody>
      </p:sp>
      <p:pic>
        <p:nvPicPr>
          <p:cNvPr id="10" name="Picture 9">
            <a:extLst>
              <a:ext uri="{FF2B5EF4-FFF2-40B4-BE49-F238E27FC236}">
                <a16:creationId xmlns:a16="http://schemas.microsoft.com/office/drawing/2014/main" id="{3E446E5D-9800-DB48-95EB-4CF2F81D0B93}"/>
              </a:ext>
            </a:extLst>
          </p:cNvPr>
          <p:cNvPicPr>
            <a:picLocks noChangeAspect="1"/>
          </p:cNvPicPr>
          <p:nvPr/>
        </p:nvPicPr>
        <p:blipFill>
          <a:blip r:embed="rId3"/>
          <a:stretch>
            <a:fillRect/>
          </a:stretch>
        </p:blipFill>
        <p:spPr>
          <a:xfrm>
            <a:off x="6228184" y="4852119"/>
            <a:ext cx="2428432" cy="1892748"/>
          </a:xfrm>
          <a:prstGeom prst="rect">
            <a:avLst/>
          </a:prstGeom>
        </p:spPr>
      </p:pic>
    </p:spTree>
    <p:extLst>
      <p:ext uri="{BB962C8B-B14F-4D97-AF65-F5344CB8AC3E}">
        <p14:creationId xmlns:p14="http://schemas.microsoft.com/office/powerpoint/2010/main" val="1552999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 name="矩形 1"/>
          <p:cNvSpPr/>
          <p:nvPr/>
        </p:nvSpPr>
        <p:spPr>
          <a:xfrm>
            <a:off x="539555" y="980728"/>
            <a:ext cx="2698175"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无人机协作问题</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A4697E3D-FA35-3347-93D3-BE6E13436195}"/>
              </a:ext>
            </a:extLst>
          </p:cNvPr>
          <p:cNvSpPr txBox="1"/>
          <p:nvPr/>
        </p:nvSpPr>
        <p:spPr>
          <a:xfrm>
            <a:off x="1807176" y="5505597"/>
            <a:ext cx="6149203" cy="523220"/>
          </a:xfrm>
          <a:prstGeom prst="rect">
            <a:avLst/>
          </a:prstGeom>
          <a:noFill/>
        </p:spPr>
        <p:txBody>
          <a:bodyPr wrap="square" rtlCol="0">
            <a:spAutoFit/>
          </a:bodyPr>
          <a:lstStyle/>
          <a:p>
            <a:r>
              <a:rPr lang="zh-CN" altLang="en-US" sz="2800" dirty="0"/>
              <a:t>基于多 </a:t>
            </a:r>
            <a:r>
              <a:rPr lang="en-US" altLang="zh-CN" sz="2800" dirty="0"/>
              <a:t>Agent </a:t>
            </a:r>
            <a:r>
              <a:rPr lang="zh-CN" altLang="en-US" sz="2800" dirty="0"/>
              <a:t>的无人机协作系统结构</a:t>
            </a:r>
            <a:endParaRPr lang="zh-CN" altLang="en-US" sz="2800" dirty="0">
              <a:highlight>
                <a:srgbClr val="C0C0C0"/>
              </a:highlight>
            </a:endParaRPr>
          </a:p>
        </p:txBody>
      </p:sp>
      <p:pic>
        <p:nvPicPr>
          <p:cNvPr id="8" name="Picture 7">
            <a:extLst>
              <a:ext uri="{FF2B5EF4-FFF2-40B4-BE49-F238E27FC236}">
                <a16:creationId xmlns:a16="http://schemas.microsoft.com/office/drawing/2014/main" id="{8320DF53-B3EA-FD4F-AB4C-1A23E6DA5DB2}"/>
              </a:ext>
            </a:extLst>
          </p:cNvPr>
          <p:cNvPicPr>
            <a:picLocks noChangeAspect="1"/>
          </p:cNvPicPr>
          <p:nvPr/>
        </p:nvPicPr>
        <p:blipFill>
          <a:blip r:embed="rId3"/>
          <a:stretch>
            <a:fillRect/>
          </a:stretch>
        </p:blipFill>
        <p:spPr>
          <a:xfrm>
            <a:off x="1475658" y="1797223"/>
            <a:ext cx="7007251" cy="3539959"/>
          </a:xfrm>
          <a:prstGeom prst="rect">
            <a:avLst/>
          </a:prstGeom>
        </p:spPr>
      </p:pic>
    </p:spTree>
    <p:extLst>
      <p:ext uri="{BB962C8B-B14F-4D97-AF65-F5344CB8AC3E}">
        <p14:creationId xmlns:p14="http://schemas.microsoft.com/office/powerpoint/2010/main" val="632158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 name="矩形 1"/>
          <p:cNvSpPr/>
          <p:nvPr/>
        </p:nvSpPr>
        <p:spPr>
          <a:xfrm>
            <a:off x="539555" y="980728"/>
            <a:ext cx="2698175"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无人机协作问题</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A4697E3D-FA35-3347-93D3-BE6E13436195}"/>
              </a:ext>
            </a:extLst>
          </p:cNvPr>
          <p:cNvSpPr txBox="1"/>
          <p:nvPr/>
        </p:nvSpPr>
        <p:spPr>
          <a:xfrm>
            <a:off x="539554" y="1830912"/>
            <a:ext cx="7878189" cy="4257576"/>
          </a:xfrm>
          <a:prstGeom prst="rect">
            <a:avLst/>
          </a:prstGeom>
          <a:noFill/>
        </p:spPr>
        <p:txBody>
          <a:bodyPr wrap="square" rtlCol="0">
            <a:spAutoFit/>
          </a:bodyPr>
          <a:lstStyle/>
          <a:p>
            <a:r>
              <a:rPr lang="zh-CN" altLang="en-US" sz="2800" dirty="0">
                <a:highlight>
                  <a:srgbClr val="C0C0C0"/>
                </a:highlight>
              </a:rPr>
              <a:t>任务的分配：</a:t>
            </a:r>
            <a:endParaRPr lang="en-US" altLang="zh-CN" sz="2800" dirty="0">
              <a:highlight>
                <a:srgbClr val="C0C0C0"/>
              </a:highlight>
            </a:endParaRPr>
          </a:p>
          <a:p>
            <a:endParaRPr lang="en-US" altLang="zh-CN" sz="2800" dirty="0">
              <a:highlight>
                <a:srgbClr val="C0C0C0"/>
              </a:highlight>
            </a:endParaRPr>
          </a:p>
          <a:p>
            <a:pPr marL="457189" indent="-457189">
              <a:buAutoNum type="arabicPeriod"/>
            </a:pPr>
            <a:r>
              <a:rPr lang="zh-CN" altLang="en-US" sz="2400" b="1" dirty="0"/>
              <a:t>集中式任务分配方法</a:t>
            </a:r>
            <a:endParaRPr lang="en-US" altLang="zh-CN" sz="2400" b="1" dirty="0"/>
          </a:p>
          <a:p>
            <a:pPr lvl="1">
              <a:lnSpc>
                <a:spcPct val="200000"/>
              </a:lnSpc>
            </a:pPr>
            <a:r>
              <a:rPr lang="en-US" altLang="zh-CN" sz="2200" b="1" dirty="0"/>
              <a:t>1.1 </a:t>
            </a:r>
            <a:r>
              <a:rPr lang="zh-CN" altLang="en-US" sz="2200" b="1" dirty="0"/>
              <a:t>最优化方法</a:t>
            </a:r>
            <a:endParaRPr lang="en-US" altLang="zh-CN" sz="2200" b="1" dirty="0"/>
          </a:p>
          <a:p>
            <a:pPr lvl="1">
              <a:lnSpc>
                <a:spcPct val="200000"/>
              </a:lnSpc>
            </a:pPr>
            <a:r>
              <a:rPr lang="zh-CN" altLang="en-US" b="1" dirty="0"/>
              <a:t>（</a:t>
            </a:r>
            <a:r>
              <a:rPr lang="en-US" altLang="zh-CN" b="1" dirty="0"/>
              <a:t>1</a:t>
            </a:r>
            <a:r>
              <a:rPr lang="zh-CN" altLang="en-US" b="1" dirty="0"/>
              <a:t>）穷举法；（</a:t>
            </a:r>
            <a:r>
              <a:rPr lang="en-US" altLang="zh-CN" b="1" dirty="0"/>
              <a:t>2</a:t>
            </a:r>
            <a:r>
              <a:rPr lang="zh-CN" altLang="en-US" b="1" dirty="0"/>
              <a:t>）整数规划法；（</a:t>
            </a:r>
            <a:r>
              <a:rPr lang="en-US" altLang="zh-CN" b="1" dirty="0"/>
              <a:t>3</a:t>
            </a:r>
            <a:r>
              <a:rPr lang="zh-CN" altLang="en-US" b="1" dirty="0"/>
              <a:t>）约束规划；（</a:t>
            </a:r>
            <a:r>
              <a:rPr lang="en-US" altLang="zh-CN" b="1" dirty="0"/>
              <a:t>4</a:t>
            </a:r>
            <a:r>
              <a:rPr lang="zh-CN" altLang="en-US" b="1" dirty="0"/>
              <a:t>）图论方法</a:t>
            </a:r>
          </a:p>
          <a:p>
            <a:pPr lvl="1">
              <a:lnSpc>
                <a:spcPct val="200000"/>
              </a:lnSpc>
            </a:pPr>
            <a:r>
              <a:rPr lang="en-US" altLang="zh-CN" sz="2200" b="1" dirty="0"/>
              <a:t>1.2 </a:t>
            </a:r>
            <a:r>
              <a:rPr lang="zh-CN" altLang="en-US" sz="2200" b="1" dirty="0"/>
              <a:t>启发式算法</a:t>
            </a:r>
            <a:endParaRPr lang="en-US" altLang="zh-CN" sz="2200" b="1" dirty="0"/>
          </a:p>
          <a:p>
            <a:pPr lvl="1">
              <a:lnSpc>
                <a:spcPct val="200000"/>
              </a:lnSpc>
            </a:pPr>
            <a:r>
              <a:rPr lang="zh-CN" altLang="en-US" b="1" dirty="0"/>
              <a:t>（</a:t>
            </a:r>
            <a:r>
              <a:rPr lang="en-US" altLang="zh-CN" b="1" dirty="0"/>
              <a:t>1</a:t>
            </a:r>
            <a:r>
              <a:rPr lang="zh-CN" altLang="en-US" b="1" dirty="0"/>
              <a:t>）列表规划；（</a:t>
            </a:r>
            <a:r>
              <a:rPr lang="en-US" altLang="zh-CN" b="1" dirty="0"/>
              <a:t>2</a:t>
            </a:r>
            <a:r>
              <a:rPr lang="zh-CN" altLang="en-US" b="1" dirty="0"/>
              <a:t>）智能优化算法</a:t>
            </a:r>
            <a:r>
              <a:rPr lang="en-US" altLang="zh-CN" b="1" dirty="0"/>
              <a:t>: </a:t>
            </a:r>
            <a:r>
              <a:rPr lang="zh-CN" altLang="en-US" b="1" dirty="0"/>
              <a:t>进化算法，群智能算法，人工免疫，禁忌搜索</a:t>
            </a:r>
            <a:endParaRPr lang="en-US" altLang="zh-CN" sz="3600" dirty="0">
              <a:highlight>
                <a:srgbClr val="C0C0C0"/>
              </a:highlight>
            </a:endParaRPr>
          </a:p>
        </p:txBody>
      </p:sp>
    </p:spTree>
    <p:extLst>
      <p:ext uri="{BB962C8B-B14F-4D97-AF65-F5344CB8AC3E}">
        <p14:creationId xmlns:p14="http://schemas.microsoft.com/office/powerpoint/2010/main" val="1713168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群集运动</a:t>
            </a:r>
          </a:p>
        </p:txBody>
      </p:sp>
      <p:sp>
        <p:nvSpPr>
          <p:cNvPr id="2" name="矩形 1"/>
          <p:cNvSpPr/>
          <p:nvPr/>
        </p:nvSpPr>
        <p:spPr>
          <a:xfrm>
            <a:off x="539555" y="980728"/>
            <a:ext cx="2698175"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无人机协作问题</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nvCxnSpPr>
        <p:spPr>
          <a:xfrm>
            <a:off x="611562" y="1628800"/>
            <a:ext cx="7007251" cy="0"/>
          </a:xfrm>
          <a:prstGeom prst="line">
            <a:avLst/>
          </a:prstGeom>
          <a:ln>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A4697E3D-FA35-3347-93D3-BE6E13436195}"/>
              </a:ext>
            </a:extLst>
          </p:cNvPr>
          <p:cNvSpPr txBox="1"/>
          <p:nvPr/>
        </p:nvSpPr>
        <p:spPr>
          <a:xfrm>
            <a:off x="179512" y="1830913"/>
            <a:ext cx="8238232" cy="4062651"/>
          </a:xfrm>
          <a:prstGeom prst="rect">
            <a:avLst/>
          </a:prstGeom>
          <a:noFill/>
        </p:spPr>
        <p:txBody>
          <a:bodyPr wrap="square" rtlCol="0">
            <a:spAutoFit/>
          </a:bodyPr>
          <a:lstStyle/>
          <a:p>
            <a:r>
              <a:rPr lang="zh-CN" altLang="en-US" sz="2800" dirty="0">
                <a:highlight>
                  <a:srgbClr val="C0C0C0"/>
                </a:highlight>
              </a:rPr>
              <a:t>任务的分配：</a:t>
            </a:r>
            <a:endParaRPr lang="en-US" altLang="zh-CN" sz="2800" dirty="0">
              <a:highlight>
                <a:srgbClr val="C0C0C0"/>
              </a:highlight>
            </a:endParaRPr>
          </a:p>
          <a:p>
            <a:endParaRPr lang="en-US" altLang="zh-CN" sz="2800" dirty="0">
              <a:highlight>
                <a:srgbClr val="C0C0C0"/>
              </a:highlight>
            </a:endParaRPr>
          </a:p>
          <a:p>
            <a:r>
              <a:rPr lang="en-US" altLang="zh-CN" sz="2400" b="1" dirty="0"/>
              <a:t>2.   </a:t>
            </a:r>
            <a:r>
              <a:rPr lang="zh-CN" altLang="en-US" sz="2400" b="1" dirty="0"/>
              <a:t>分布式任务分配</a:t>
            </a:r>
          </a:p>
          <a:p>
            <a:pPr lvl="1">
              <a:lnSpc>
                <a:spcPct val="200000"/>
              </a:lnSpc>
            </a:pPr>
            <a:r>
              <a:rPr lang="en-US" altLang="zh-CN" sz="2200" b="1" dirty="0"/>
              <a:t>2.1</a:t>
            </a:r>
            <a:r>
              <a:rPr lang="zh-CN" altLang="en-US" sz="2200" b="1" dirty="0"/>
              <a:t>合同网方法</a:t>
            </a:r>
            <a:endParaRPr lang="en-US" altLang="zh-CN" sz="2200" b="1" dirty="0"/>
          </a:p>
          <a:p>
            <a:pPr lvl="1"/>
            <a:r>
              <a:rPr lang="zh-CN" altLang="en-US" dirty="0"/>
              <a:t>合同网（</a:t>
            </a:r>
            <a:r>
              <a:rPr lang="en-US" altLang="zh-CN" dirty="0" err="1"/>
              <a:t>ContractNet</a:t>
            </a:r>
            <a:r>
              <a:rPr lang="zh-CN" altLang="en-US" dirty="0"/>
              <a:t>）是应用范围最广的一种分布式任务分配方法，它的核心是为防止产生冲突，对每个问题的求解用通信的方式协商处理</a:t>
            </a:r>
          </a:p>
          <a:p>
            <a:pPr lvl="1">
              <a:lnSpc>
                <a:spcPct val="200000"/>
              </a:lnSpc>
            </a:pPr>
            <a:r>
              <a:rPr lang="en-US" altLang="zh-CN" sz="2200" b="1" dirty="0"/>
              <a:t>2.2 </a:t>
            </a:r>
            <a:r>
              <a:rPr lang="zh-CN" altLang="en-US" sz="2200" b="1" dirty="0"/>
              <a:t>拍卖方法</a:t>
            </a:r>
            <a:endParaRPr lang="en-US" altLang="zh-CN" sz="2200" b="1" dirty="0"/>
          </a:p>
          <a:p>
            <a:pPr lvl="1"/>
            <a:r>
              <a:rPr lang="zh-CN" altLang="en-US" dirty="0"/>
              <a:t>拍卖算法：具有很好的灵活性与稳定性，尤其适合处理具有不确定性多 </a:t>
            </a:r>
            <a:r>
              <a:rPr lang="en-US" altLang="zh-CN" dirty="0"/>
              <a:t>Agent </a:t>
            </a:r>
            <a:r>
              <a:rPr lang="zh-CN" altLang="en-US" dirty="0"/>
              <a:t>系统中收益最大化问题，系统能够分布的通过个体收益最大化来实现总体系统的收益最大化。</a:t>
            </a:r>
            <a:endParaRPr lang="zh-CN" altLang="en-US" dirty="0">
              <a:highlight>
                <a:srgbClr val="C0C0C0"/>
              </a:highlight>
            </a:endParaRPr>
          </a:p>
        </p:txBody>
      </p:sp>
    </p:spTree>
    <p:extLst>
      <p:ext uri="{BB962C8B-B14F-4D97-AF65-F5344CB8AC3E}">
        <p14:creationId xmlns:p14="http://schemas.microsoft.com/office/powerpoint/2010/main" val="12128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参考文献</a:t>
            </a:r>
          </a:p>
        </p:txBody>
      </p:sp>
      <p:sp>
        <p:nvSpPr>
          <p:cNvPr id="2" name="文本框 1">
            <a:extLst>
              <a:ext uri="{FF2B5EF4-FFF2-40B4-BE49-F238E27FC236}">
                <a16:creationId xmlns:a16="http://schemas.microsoft.com/office/drawing/2014/main" id="{1391AD0F-E458-4E9A-8C61-DF801473F7E9}"/>
              </a:ext>
            </a:extLst>
          </p:cNvPr>
          <p:cNvSpPr txBox="1"/>
          <p:nvPr/>
        </p:nvSpPr>
        <p:spPr>
          <a:xfrm>
            <a:off x="683568" y="2132859"/>
            <a:ext cx="7416824" cy="4770537"/>
          </a:xfrm>
          <a:prstGeom prst="rect">
            <a:avLst/>
          </a:prstGeom>
          <a:noFill/>
        </p:spPr>
        <p:txBody>
          <a:bodyPr wrap="square" rtlCol="0">
            <a:spAutoFit/>
          </a:bodyPr>
          <a:lstStyle/>
          <a:p>
            <a:r>
              <a:rPr lang="en-US" sz="1600" dirty="0"/>
              <a:t>[1] </a:t>
            </a:r>
            <a:r>
              <a:rPr lang="en-US" sz="1600" dirty="0" err="1"/>
              <a:t>Seyboth</a:t>
            </a:r>
            <a:r>
              <a:rPr lang="en-US" sz="1600" dirty="0"/>
              <a:t> G </a:t>
            </a:r>
            <a:r>
              <a:rPr lang="en-US" sz="1600" dirty="0" err="1"/>
              <a:t>S，Dimarogonas</a:t>
            </a:r>
            <a:r>
              <a:rPr lang="en-US" sz="1600" dirty="0"/>
              <a:t> D </a:t>
            </a:r>
            <a:r>
              <a:rPr lang="en-US" sz="1600" dirty="0" err="1"/>
              <a:t>V，Johansson</a:t>
            </a:r>
            <a:r>
              <a:rPr lang="en-US" sz="1600" dirty="0"/>
              <a:t> K H． </a:t>
            </a:r>
            <a:r>
              <a:rPr lang="en-US" sz="1600" dirty="0" err="1"/>
              <a:t>Eventbased</a:t>
            </a:r>
            <a:r>
              <a:rPr lang="en-US" sz="1600" dirty="0"/>
              <a:t> broadcasting for multi-agent average consensus［J］．Automatica，2013，49( 1) : 245-252</a:t>
            </a:r>
          </a:p>
          <a:p>
            <a:endParaRPr lang="en-US" sz="1600" dirty="0"/>
          </a:p>
          <a:p>
            <a:r>
              <a:rPr lang="en-US" sz="1600" dirty="0"/>
              <a:t>[2] </a:t>
            </a:r>
            <a:r>
              <a:rPr lang="en-US" sz="1600" dirty="0" err="1"/>
              <a:t>Xie</a:t>
            </a:r>
            <a:r>
              <a:rPr lang="en-US" sz="1600" dirty="0"/>
              <a:t> G </a:t>
            </a:r>
            <a:r>
              <a:rPr lang="en-US" sz="1600" dirty="0" err="1"/>
              <a:t>M，Wang</a:t>
            </a:r>
            <a:r>
              <a:rPr lang="en-US" sz="1600" dirty="0"/>
              <a:t> </a:t>
            </a:r>
            <a:r>
              <a:rPr lang="en-US" sz="1600" dirty="0" err="1"/>
              <a:t>L．Consensus</a:t>
            </a:r>
            <a:r>
              <a:rPr lang="en-US" sz="1600" dirty="0"/>
              <a:t> control for a class of </a:t>
            </a:r>
            <a:r>
              <a:rPr lang="en-US" sz="1600" dirty="0" err="1"/>
              <a:t>networks</a:t>
            </a:r>
            <a:r>
              <a:rPr lang="en-US" sz="1600" dirty="0"/>
              <a:t> of dynamic </a:t>
            </a:r>
            <a:r>
              <a:rPr lang="en-US" sz="1600" dirty="0" err="1"/>
              <a:t>agents［J</a:t>
            </a:r>
            <a:r>
              <a:rPr lang="en-US" sz="1600" dirty="0"/>
              <a:t>］．International Journal of </a:t>
            </a:r>
            <a:r>
              <a:rPr lang="en-US" sz="1600" dirty="0" err="1"/>
              <a:t>Ｒobust</a:t>
            </a:r>
            <a:r>
              <a:rPr lang="en-US" sz="1600" dirty="0"/>
              <a:t> and Nonlinear Control，2007，17( 10) : 941-959</a:t>
            </a:r>
          </a:p>
          <a:p>
            <a:endParaRPr lang="en-US" sz="1600" dirty="0"/>
          </a:p>
          <a:p>
            <a:r>
              <a:rPr lang="en-US" sz="1600" dirty="0"/>
              <a:t>[3] Yu W </a:t>
            </a:r>
            <a:r>
              <a:rPr lang="en-US" sz="1600" dirty="0" err="1"/>
              <a:t>W，Chen</a:t>
            </a:r>
            <a:r>
              <a:rPr lang="en-US" sz="1600" dirty="0"/>
              <a:t> G </a:t>
            </a:r>
            <a:r>
              <a:rPr lang="en-US" sz="1600" dirty="0" err="1"/>
              <a:t>Ｒ，Cao</a:t>
            </a:r>
            <a:r>
              <a:rPr lang="en-US" sz="1600" dirty="0"/>
              <a:t> M． Some necessary and sufficient conditions for second-order consensus in </a:t>
            </a:r>
            <a:r>
              <a:rPr lang="en-US" sz="1600" dirty="0" err="1"/>
              <a:t>multiagent</a:t>
            </a:r>
            <a:r>
              <a:rPr lang="en-US" sz="1600" dirty="0"/>
              <a:t> dynamical systems［J］．Automatica，2010，46( 6) : 1089-1095</a:t>
            </a:r>
          </a:p>
          <a:p>
            <a:endParaRPr lang="en-US" sz="1600" dirty="0"/>
          </a:p>
          <a:p>
            <a:r>
              <a:rPr lang="en-US" sz="1600" dirty="0"/>
              <a:t>[4] Cai S </a:t>
            </a:r>
            <a:r>
              <a:rPr lang="en-US" sz="1600" dirty="0" err="1"/>
              <a:t>M，Zhou</a:t>
            </a:r>
            <a:r>
              <a:rPr lang="en-US" sz="1600" dirty="0"/>
              <a:t> P </a:t>
            </a:r>
            <a:r>
              <a:rPr lang="en-US" sz="1600" dirty="0" err="1"/>
              <a:t>P，Liu</a:t>
            </a:r>
            <a:r>
              <a:rPr lang="en-US" sz="1600" dirty="0"/>
              <a:t> Z </a:t>
            </a:r>
            <a:r>
              <a:rPr lang="en-US" sz="1600" dirty="0" err="1"/>
              <a:t>Ｒ．Intermittent</a:t>
            </a:r>
            <a:r>
              <a:rPr lang="en-US" sz="1600" dirty="0"/>
              <a:t> pinning control for cluster synchronization of delayed heterogeneous </a:t>
            </a:r>
            <a:r>
              <a:rPr lang="en-US" sz="1600" dirty="0" err="1"/>
              <a:t>dynamical</a:t>
            </a:r>
            <a:r>
              <a:rPr lang="en-US" sz="1600" dirty="0"/>
              <a:t> </a:t>
            </a:r>
            <a:r>
              <a:rPr lang="en-US" sz="1600" dirty="0" err="1"/>
              <a:t>networks［J</a:t>
            </a:r>
            <a:r>
              <a:rPr lang="en-US" sz="1600" dirty="0"/>
              <a:t>］． Nonlinear Analysis ( Hybrid </a:t>
            </a:r>
            <a:r>
              <a:rPr lang="en-US" sz="1600" dirty="0" err="1"/>
              <a:t>Systems</a:t>
            </a:r>
            <a:r>
              <a:rPr lang="en-US" sz="1600" dirty="0"/>
              <a:t>) ，2015，18: 134-155</a:t>
            </a:r>
          </a:p>
          <a:p>
            <a:endParaRPr lang="en-US" sz="1600" dirty="0"/>
          </a:p>
          <a:p>
            <a:r>
              <a:rPr lang="en-US" sz="1600" dirty="0"/>
              <a:t>[5] Altafini </a:t>
            </a:r>
            <a:r>
              <a:rPr lang="en-US" sz="1600" dirty="0" err="1"/>
              <a:t>C．Consensus</a:t>
            </a:r>
            <a:r>
              <a:rPr lang="en-US" sz="1600" dirty="0"/>
              <a:t> problems on networks with </a:t>
            </a:r>
            <a:r>
              <a:rPr lang="en-US" sz="1600" dirty="0" err="1"/>
              <a:t>antagonistic</a:t>
            </a:r>
            <a:r>
              <a:rPr lang="en-US" sz="1600" dirty="0"/>
              <a:t> </a:t>
            </a:r>
            <a:r>
              <a:rPr lang="en-US" sz="1600" dirty="0" err="1"/>
              <a:t>interactions［J</a:t>
            </a:r>
            <a:r>
              <a:rPr lang="en-US" sz="1600" dirty="0"/>
              <a:t>］． IEEE Transactions on Automatic Control，2013，58( 4) : 935-946</a:t>
            </a:r>
          </a:p>
          <a:p>
            <a:endParaRPr lang="en-US" sz="1600" dirty="0"/>
          </a:p>
          <a:p>
            <a:endParaRPr lang="en-US" sz="1600" dirty="0"/>
          </a:p>
          <a:p>
            <a:endParaRPr lang="en-US" sz="1600" dirty="0"/>
          </a:p>
        </p:txBody>
      </p:sp>
    </p:spTree>
    <p:extLst>
      <p:ext uri="{BB962C8B-B14F-4D97-AF65-F5344CB8AC3E}">
        <p14:creationId xmlns:p14="http://schemas.microsoft.com/office/powerpoint/2010/main" val="82334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1016" y="2348880"/>
            <a:ext cx="9145016" cy="2160240"/>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p>
        </p:txBody>
      </p:sp>
      <p:sp>
        <p:nvSpPr>
          <p:cNvPr id="7" name="文本框 6"/>
          <p:cNvSpPr txBox="1"/>
          <p:nvPr/>
        </p:nvSpPr>
        <p:spPr>
          <a:xfrm>
            <a:off x="749175" y="2934960"/>
            <a:ext cx="7644639" cy="854208"/>
          </a:xfrm>
          <a:prstGeom prst="rect">
            <a:avLst/>
          </a:prstGeom>
          <a:noFill/>
        </p:spPr>
        <p:txBody>
          <a:bodyPr wrap="square" rtlCol="0">
            <a:spAutoFit/>
          </a:bodyPr>
          <a:lstStyle/>
          <a:p>
            <a:pPr algn="ctr"/>
            <a:r>
              <a:rPr lang="zh-CN" altLang="en-US" sz="4951" b="1" dirty="0">
                <a:solidFill>
                  <a:schemeClr val="bg1"/>
                </a:solidFill>
              </a:rPr>
              <a:t>谢谢</a:t>
            </a:r>
            <a:endParaRPr lang="en-US" altLang="zh-CN" sz="4951" b="1" dirty="0">
              <a:solidFill>
                <a:schemeClr val="bg1"/>
              </a:solidFill>
            </a:endParaRPr>
          </a:p>
        </p:txBody>
      </p:sp>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6087" t="6184" r="6353" b="6254"/>
          <a:stretch/>
        </p:blipFill>
        <p:spPr>
          <a:xfrm>
            <a:off x="8114939" y="1880828"/>
            <a:ext cx="936104" cy="936104"/>
          </a:xfrm>
          <a:prstGeom prst="ellipse">
            <a:avLst/>
          </a:prstGeom>
        </p:spPr>
      </p:pic>
    </p:spTree>
    <p:extLst>
      <p:ext uri="{BB962C8B-B14F-4D97-AF65-F5344CB8AC3E}">
        <p14:creationId xmlns:p14="http://schemas.microsoft.com/office/powerpoint/2010/main" val="90841025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多智能体群集运动理解</a:t>
            </a:r>
            <a:endParaRPr lang="en-US" altLang="zh-CN" sz="3200" b="1" dirty="0"/>
          </a:p>
        </p:txBody>
      </p:sp>
      <p:sp>
        <p:nvSpPr>
          <p:cNvPr id="4" name="TextBox 3">
            <a:extLst>
              <a:ext uri="{FF2B5EF4-FFF2-40B4-BE49-F238E27FC236}">
                <a16:creationId xmlns:a16="http://schemas.microsoft.com/office/drawing/2014/main" id="{25D573F5-2C94-214E-AC12-3F613A2E6E30}"/>
              </a:ext>
            </a:extLst>
          </p:cNvPr>
          <p:cNvSpPr txBox="1"/>
          <p:nvPr/>
        </p:nvSpPr>
        <p:spPr>
          <a:xfrm>
            <a:off x="197515" y="1628802"/>
            <a:ext cx="8748972" cy="3096297"/>
          </a:xfrm>
          <a:prstGeom prst="rect">
            <a:avLst/>
          </a:prstGeom>
          <a:noFill/>
        </p:spPr>
        <p:txBody>
          <a:bodyPr wrap="square" rtlCol="0">
            <a:spAutoFit/>
          </a:bodyPr>
          <a:lstStyle/>
          <a:p>
            <a:pPr>
              <a:lnSpc>
                <a:spcPct val="150000"/>
              </a:lnSpc>
            </a:pPr>
            <a:r>
              <a:rPr lang="zh-CN" altLang="en-US" sz="2800" b="1" dirty="0">
                <a:solidFill>
                  <a:srgbClr val="FF0000"/>
                </a:solidFill>
                <a:highlight>
                  <a:srgbClr val="FFFF00"/>
                </a:highlight>
              </a:rPr>
              <a:t>群集行为理论</a:t>
            </a:r>
            <a:r>
              <a:rPr lang="zh-CN" altLang="en-US" sz="2800" b="1" dirty="0">
                <a:highlight>
                  <a:srgbClr val="C0C0C0"/>
                </a:highlight>
              </a:rPr>
              <a:t>是多智能体系统研究中的基础核心。</a:t>
            </a:r>
            <a:endParaRPr lang="en-US" altLang="zh-CN" sz="2800" b="1" dirty="0">
              <a:highlight>
                <a:srgbClr val="C0C0C0"/>
              </a:highlight>
            </a:endParaRPr>
          </a:p>
          <a:p>
            <a:endParaRPr lang="en-US" altLang="zh-CN" sz="3200" b="1" dirty="0">
              <a:solidFill>
                <a:srgbClr val="FF0000"/>
              </a:solidFill>
            </a:endParaRPr>
          </a:p>
          <a:p>
            <a:pPr>
              <a:lnSpc>
                <a:spcPct val="150000"/>
              </a:lnSpc>
            </a:pPr>
            <a:r>
              <a:rPr lang="zh-CN" altLang="en-US" sz="2800" b="1" dirty="0">
                <a:highlight>
                  <a:srgbClr val="C0C0C0"/>
                </a:highlight>
              </a:rPr>
              <a:t>个体间的信息交互方式决定群集行为的类型，因此</a:t>
            </a:r>
            <a:r>
              <a:rPr lang="zh-CN" altLang="en-US" sz="2800" dirty="0">
                <a:highlight>
                  <a:srgbClr val="C0C0C0"/>
                </a:highlight>
              </a:rPr>
              <a:t>研究群集行为的本质是分析和设计相应的</a:t>
            </a:r>
            <a:r>
              <a:rPr lang="zh-CN" altLang="en-US" sz="2800" dirty="0">
                <a:solidFill>
                  <a:srgbClr val="FF0000"/>
                </a:solidFill>
                <a:highlight>
                  <a:srgbClr val="FFFF00"/>
                </a:highlight>
              </a:rPr>
              <a:t>信息交互方式</a:t>
            </a:r>
            <a:r>
              <a:rPr lang="zh-CN" altLang="en-US" sz="2800" b="1" dirty="0">
                <a:highlight>
                  <a:srgbClr val="C0C0C0"/>
                </a:highlight>
              </a:rPr>
              <a:t>，即分布式协议</a:t>
            </a:r>
            <a:endParaRPr lang="en-US" altLang="zh-CN" sz="2800" b="1" dirty="0">
              <a:highlight>
                <a:srgbClr val="C0C0C0"/>
              </a:highlight>
            </a:endParaRPr>
          </a:p>
        </p:txBody>
      </p:sp>
    </p:spTree>
    <p:extLst>
      <p:ext uri="{BB962C8B-B14F-4D97-AF65-F5344CB8AC3E}">
        <p14:creationId xmlns:p14="http://schemas.microsoft.com/office/powerpoint/2010/main" val="376911715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5000"/>
            <a:lum/>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典型的多智能体群集运动</a:t>
            </a:r>
            <a:endParaRPr lang="en-US" altLang="zh-CN" sz="3200" b="1" dirty="0"/>
          </a:p>
        </p:txBody>
      </p:sp>
      <p:sp>
        <p:nvSpPr>
          <p:cNvPr id="5" name="TextBox 4">
            <a:extLst>
              <a:ext uri="{FF2B5EF4-FFF2-40B4-BE49-F238E27FC236}">
                <a16:creationId xmlns:a16="http://schemas.microsoft.com/office/drawing/2014/main" id="{6DA59468-0D4D-0B45-ADE8-37324B193D72}"/>
              </a:ext>
            </a:extLst>
          </p:cNvPr>
          <p:cNvSpPr txBox="1"/>
          <p:nvPr/>
        </p:nvSpPr>
        <p:spPr>
          <a:xfrm>
            <a:off x="395536" y="2276875"/>
            <a:ext cx="8064896" cy="2901179"/>
          </a:xfrm>
          <a:prstGeom prst="rect">
            <a:avLst/>
          </a:prstGeom>
          <a:noFill/>
        </p:spPr>
        <p:txBody>
          <a:bodyPr wrap="square" rtlCol="0">
            <a:spAutoFit/>
          </a:bodyPr>
          <a:lstStyle/>
          <a:p>
            <a:pPr marL="514338" indent="-514338">
              <a:lnSpc>
                <a:spcPct val="200000"/>
              </a:lnSpc>
              <a:buAutoNum type="arabicPeriod"/>
            </a:pPr>
            <a:r>
              <a:rPr lang="zh-CN" altLang="en-US" sz="3200" b="1" dirty="0">
                <a:highlight>
                  <a:srgbClr val="808080"/>
                </a:highlight>
              </a:rPr>
              <a:t>多无人机系统；</a:t>
            </a:r>
            <a:endParaRPr lang="en-US" altLang="zh-CN" sz="3200" b="1" dirty="0">
              <a:highlight>
                <a:srgbClr val="808080"/>
              </a:highlight>
            </a:endParaRPr>
          </a:p>
          <a:p>
            <a:pPr marL="514338" indent="-514338">
              <a:lnSpc>
                <a:spcPct val="200000"/>
              </a:lnSpc>
              <a:buAutoNum type="arabicPeriod"/>
            </a:pPr>
            <a:r>
              <a:rPr lang="zh-CN" altLang="en-US" sz="3200" b="1" dirty="0">
                <a:highlight>
                  <a:srgbClr val="808080"/>
                </a:highlight>
                <a:latin typeface="Abadi Extra Light" panose="020B0604020202020204" pitchFamily="34" charset="0"/>
              </a:rPr>
              <a:t>工业环境下多机器人系统</a:t>
            </a:r>
            <a:endParaRPr lang="en-US" sz="3200" b="1" dirty="0">
              <a:highlight>
                <a:srgbClr val="808080"/>
              </a:highlight>
              <a:latin typeface="Abadi Extra Light" panose="020B0604020202020204" pitchFamily="34" charset="0"/>
            </a:endParaRPr>
          </a:p>
          <a:p>
            <a:pPr marL="514338" indent="-514338">
              <a:lnSpc>
                <a:spcPct val="200000"/>
              </a:lnSpc>
              <a:buAutoNum type="arabicPeriod"/>
            </a:pPr>
            <a:r>
              <a:rPr lang="zh-CN" altLang="en-US" sz="3200" b="1" dirty="0">
                <a:highlight>
                  <a:srgbClr val="808080"/>
                </a:highlight>
              </a:rPr>
              <a:t>城市交通网络</a:t>
            </a:r>
            <a:endParaRPr lang="en-US" sz="3200" b="1" dirty="0">
              <a:highlight>
                <a:srgbClr val="808080"/>
              </a:highlight>
            </a:endParaRPr>
          </a:p>
        </p:txBody>
      </p:sp>
    </p:spTree>
    <p:extLst>
      <p:ext uri="{BB962C8B-B14F-4D97-AF65-F5344CB8AC3E}">
        <p14:creationId xmlns:p14="http://schemas.microsoft.com/office/powerpoint/2010/main" val="37488482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多智能体群集运动的研究意义</a:t>
            </a:r>
            <a:endParaRPr lang="en-US" altLang="zh-CN" sz="3200" b="1" dirty="0"/>
          </a:p>
        </p:txBody>
      </p:sp>
      <p:sp>
        <p:nvSpPr>
          <p:cNvPr id="7" name="TextBox 6">
            <a:extLst>
              <a:ext uri="{FF2B5EF4-FFF2-40B4-BE49-F238E27FC236}">
                <a16:creationId xmlns:a16="http://schemas.microsoft.com/office/drawing/2014/main" id="{77B91CDF-489A-1C4F-BEA5-627D621397F9}"/>
              </a:ext>
            </a:extLst>
          </p:cNvPr>
          <p:cNvSpPr txBox="1"/>
          <p:nvPr/>
        </p:nvSpPr>
        <p:spPr>
          <a:xfrm>
            <a:off x="323528" y="2492898"/>
            <a:ext cx="8064896" cy="2172967"/>
          </a:xfrm>
          <a:prstGeom prst="rect">
            <a:avLst/>
          </a:prstGeom>
          <a:noFill/>
        </p:spPr>
        <p:txBody>
          <a:bodyPr wrap="square" rtlCol="0">
            <a:spAutoFit/>
          </a:bodyPr>
          <a:lstStyle/>
          <a:p>
            <a:pPr>
              <a:lnSpc>
                <a:spcPct val="200000"/>
              </a:lnSpc>
            </a:pPr>
            <a:r>
              <a:rPr lang="zh-CN" altLang="en-US" sz="2800" dirty="0">
                <a:highlight>
                  <a:srgbClr val="808080"/>
                </a:highlight>
              </a:rPr>
              <a:t>（</a:t>
            </a:r>
            <a:r>
              <a:rPr lang="en-US" altLang="zh-CN" sz="2800" dirty="0">
                <a:highlight>
                  <a:srgbClr val="808080"/>
                </a:highlight>
              </a:rPr>
              <a:t>1</a:t>
            </a:r>
            <a:r>
              <a:rPr lang="zh-CN" altLang="en-US" sz="2800" dirty="0">
                <a:highlight>
                  <a:srgbClr val="808080"/>
                </a:highlight>
              </a:rPr>
              <a:t>）促进群集理论在实际工程中的应用</a:t>
            </a:r>
            <a:endParaRPr lang="en-US" altLang="zh-CN" sz="2800" dirty="0">
              <a:highlight>
                <a:srgbClr val="808080"/>
              </a:highlight>
            </a:endParaRPr>
          </a:p>
          <a:p>
            <a:pPr>
              <a:lnSpc>
                <a:spcPct val="150000"/>
              </a:lnSpc>
            </a:pPr>
            <a:r>
              <a:rPr lang="zh-CN" altLang="en-US" sz="2800" dirty="0">
                <a:highlight>
                  <a:srgbClr val="808080"/>
                </a:highlight>
              </a:rPr>
              <a:t>（</a:t>
            </a:r>
            <a:r>
              <a:rPr lang="en-US" altLang="zh-CN" sz="2800" dirty="0">
                <a:highlight>
                  <a:srgbClr val="808080"/>
                </a:highlight>
              </a:rPr>
              <a:t>2</a:t>
            </a:r>
            <a:r>
              <a:rPr lang="zh-CN" altLang="en-US" sz="2800" dirty="0">
                <a:highlight>
                  <a:srgbClr val="808080"/>
                </a:highlight>
              </a:rPr>
              <a:t>）为社会网络中出现的复杂现象提供更为合理的理论解释，进而提高生产率。</a:t>
            </a:r>
            <a:endParaRPr lang="en-US" altLang="zh-CN" sz="2800" dirty="0">
              <a:highlight>
                <a:srgbClr val="808080"/>
              </a:highlight>
            </a:endParaRPr>
          </a:p>
        </p:txBody>
      </p:sp>
    </p:spTree>
    <p:extLst>
      <p:ext uri="{BB962C8B-B14F-4D97-AF65-F5344CB8AC3E}">
        <p14:creationId xmlns:p14="http://schemas.microsoft.com/office/powerpoint/2010/main" val="71899235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多智能体群集运动的研究</a:t>
            </a:r>
            <a:endParaRPr lang="en-US" altLang="zh-CN" sz="3200" b="1" dirty="0"/>
          </a:p>
        </p:txBody>
      </p:sp>
      <p:sp>
        <p:nvSpPr>
          <p:cNvPr id="5" name="TextBox 4">
            <a:extLst>
              <a:ext uri="{FF2B5EF4-FFF2-40B4-BE49-F238E27FC236}">
                <a16:creationId xmlns:a16="http://schemas.microsoft.com/office/drawing/2014/main" id="{6DA59468-0D4D-0B45-ADE8-37324B193D72}"/>
              </a:ext>
            </a:extLst>
          </p:cNvPr>
          <p:cNvSpPr txBox="1"/>
          <p:nvPr/>
        </p:nvSpPr>
        <p:spPr>
          <a:xfrm>
            <a:off x="538472" y="4933646"/>
            <a:ext cx="8064896" cy="1311193"/>
          </a:xfrm>
          <a:prstGeom prst="rect">
            <a:avLst/>
          </a:prstGeom>
          <a:noFill/>
        </p:spPr>
        <p:txBody>
          <a:bodyPr wrap="square" rtlCol="0">
            <a:spAutoFit/>
          </a:bodyPr>
          <a:lstStyle/>
          <a:p>
            <a:pPr algn="ctr">
              <a:lnSpc>
                <a:spcPct val="150000"/>
              </a:lnSpc>
            </a:pPr>
            <a:r>
              <a:rPr lang="zh-CN" altLang="en-US" sz="2800" dirty="0">
                <a:solidFill>
                  <a:srgbClr val="FF0000"/>
                </a:solidFill>
              </a:rPr>
              <a:t>个体状态的演化：</a:t>
            </a:r>
            <a:r>
              <a:rPr lang="zh-CN" altLang="en-US" sz="2800" dirty="0"/>
              <a:t>个体间相互关系与个体间的信息交互共同决定</a:t>
            </a:r>
            <a:endParaRPr lang="en-US" sz="2800" dirty="0"/>
          </a:p>
        </p:txBody>
      </p:sp>
      <p:sp>
        <p:nvSpPr>
          <p:cNvPr id="7" name="TextBox 6">
            <a:extLst>
              <a:ext uri="{FF2B5EF4-FFF2-40B4-BE49-F238E27FC236}">
                <a16:creationId xmlns:a16="http://schemas.microsoft.com/office/drawing/2014/main" id="{77B91CDF-489A-1C4F-BEA5-627D621397F9}"/>
              </a:ext>
            </a:extLst>
          </p:cNvPr>
          <p:cNvSpPr txBox="1"/>
          <p:nvPr/>
        </p:nvSpPr>
        <p:spPr>
          <a:xfrm>
            <a:off x="534256" y="1268763"/>
            <a:ext cx="8064896" cy="2882905"/>
          </a:xfrm>
          <a:prstGeom prst="rect">
            <a:avLst/>
          </a:prstGeom>
          <a:noFill/>
        </p:spPr>
        <p:txBody>
          <a:bodyPr wrap="square" rtlCol="0">
            <a:spAutoFit/>
          </a:bodyPr>
          <a:lstStyle/>
          <a:p>
            <a:pPr>
              <a:lnSpc>
                <a:spcPct val="150000"/>
              </a:lnSpc>
            </a:pPr>
            <a:r>
              <a:rPr lang="en-US" sz="2800" b="1" dirty="0">
                <a:latin typeface="微软雅黑" panose="020B0503020204020204" pitchFamily="34" charset="-122"/>
                <a:ea typeface="微软雅黑" panose="020B0503020204020204" pitchFamily="34" charset="-122"/>
              </a:rPr>
              <a:t>建模</a:t>
            </a:r>
          </a:p>
          <a:p>
            <a:pPr>
              <a:lnSpc>
                <a:spcPct val="150000"/>
              </a:lnSpc>
            </a:pPr>
            <a:r>
              <a:rPr lang="en-US" altLang="zh-CN" sz="2400" dirty="0" err="1">
                <a:highlight>
                  <a:srgbClr val="C0C0C0"/>
                </a:highlight>
                <a:latin typeface="+mn-ea"/>
              </a:rPr>
              <a:t>系统控制论</a:t>
            </a:r>
            <a:r>
              <a:rPr lang="zh-CN" altLang="en-US" sz="2400" dirty="0">
                <a:highlight>
                  <a:srgbClr val="C0C0C0"/>
                </a:highlight>
                <a:latin typeface="+mn-ea"/>
              </a:rPr>
              <a:t>：多智能体系统行为的研究首先要进行数学建模</a:t>
            </a:r>
            <a:r>
              <a:rPr lang="zh-CN" altLang="en-US" sz="2400" b="1" dirty="0">
                <a:highlight>
                  <a:srgbClr val="C0C0C0"/>
                </a:highlight>
                <a:latin typeface="+mn-ea"/>
              </a:rPr>
              <a:t>。</a:t>
            </a:r>
            <a:endParaRPr lang="en-US" altLang="zh-CN" sz="2400" b="1" dirty="0">
              <a:highlight>
                <a:srgbClr val="C0C0C0"/>
              </a:highlight>
              <a:latin typeface="+mn-ea"/>
            </a:endParaRPr>
          </a:p>
          <a:p>
            <a:pPr>
              <a:lnSpc>
                <a:spcPct val="150000"/>
              </a:lnSpc>
            </a:pPr>
            <a:r>
              <a:rPr lang="zh-CN" altLang="en-US" sz="2400" dirty="0">
                <a:highlight>
                  <a:srgbClr val="C0C0C0"/>
                </a:highlight>
                <a:latin typeface="+mn-ea"/>
              </a:rPr>
              <a:t>动力学方程：个体的自身属性</a:t>
            </a:r>
            <a:endParaRPr lang="en-US" altLang="zh-CN" sz="2400" dirty="0">
              <a:highlight>
                <a:srgbClr val="C0C0C0"/>
              </a:highlight>
              <a:latin typeface="+mn-ea"/>
            </a:endParaRPr>
          </a:p>
          <a:p>
            <a:pPr>
              <a:lnSpc>
                <a:spcPct val="150000"/>
              </a:lnSpc>
            </a:pPr>
            <a:r>
              <a:rPr lang="zh-CN" altLang="en-US" sz="2400" dirty="0">
                <a:highlight>
                  <a:srgbClr val="C0C0C0"/>
                </a:highlight>
                <a:latin typeface="+mn-ea"/>
              </a:rPr>
              <a:t>代数图论：通信拓扑结构</a:t>
            </a:r>
            <a:endParaRPr lang="en-US" sz="2400" dirty="0">
              <a:highlight>
                <a:srgbClr val="C0C0C0"/>
              </a:highlight>
              <a:latin typeface="+mn-ea"/>
            </a:endParaRPr>
          </a:p>
        </p:txBody>
      </p:sp>
    </p:spTree>
    <p:extLst>
      <p:ext uri="{BB962C8B-B14F-4D97-AF65-F5344CB8AC3E}">
        <p14:creationId xmlns:p14="http://schemas.microsoft.com/office/powerpoint/2010/main" val="38114794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多智能体群集运动的划分</a:t>
            </a:r>
            <a:endParaRPr lang="en-US" altLang="zh-CN" sz="3200" b="1" dirty="0"/>
          </a:p>
        </p:txBody>
      </p:sp>
      <p:pic>
        <p:nvPicPr>
          <p:cNvPr id="3" name="Picture 2">
            <a:extLst>
              <a:ext uri="{FF2B5EF4-FFF2-40B4-BE49-F238E27FC236}">
                <a16:creationId xmlns:a16="http://schemas.microsoft.com/office/drawing/2014/main" id="{9D02D604-A8D5-1A48-B579-F92EFDE05DD1}"/>
              </a:ext>
            </a:extLst>
          </p:cNvPr>
          <p:cNvPicPr>
            <a:picLocks noChangeAspect="1"/>
          </p:cNvPicPr>
          <p:nvPr/>
        </p:nvPicPr>
        <p:blipFill>
          <a:blip r:embed="rId6"/>
          <a:stretch>
            <a:fillRect/>
          </a:stretch>
        </p:blipFill>
        <p:spPr>
          <a:xfrm>
            <a:off x="4860035" y="1268763"/>
            <a:ext cx="3795893" cy="2763057"/>
          </a:xfrm>
          <a:prstGeom prst="rect">
            <a:avLst/>
          </a:prstGeom>
        </p:spPr>
      </p:pic>
      <p:sp>
        <p:nvSpPr>
          <p:cNvPr id="2" name="TextBox 1">
            <a:extLst>
              <a:ext uri="{FF2B5EF4-FFF2-40B4-BE49-F238E27FC236}">
                <a16:creationId xmlns:a16="http://schemas.microsoft.com/office/drawing/2014/main" id="{8D9CD00B-89FA-C741-BE2F-488787A0742C}"/>
              </a:ext>
            </a:extLst>
          </p:cNvPr>
          <p:cNvSpPr txBox="1"/>
          <p:nvPr/>
        </p:nvSpPr>
        <p:spPr>
          <a:xfrm>
            <a:off x="400536" y="2420889"/>
            <a:ext cx="8563952" cy="4308872"/>
          </a:xfrm>
          <a:prstGeom prst="rect">
            <a:avLst/>
          </a:prstGeom>
          <a:noFill/>
        </p:spPr>
        <p:txBody>
          <a:bodyPr wrap="square" rtlCol="0">
            <a:spAutoFit/>
          </a:bodyPr>
          <a:lstStyle/>
          <a:p>
            <a:r>
              <a:rPr lang="en-US" sz="3200" dirty="0"/>
              <a:t>划分</a:t>
            </a:r>
            <a:r>
              <a:rPr lang="zh-CN" altLang="en-US" sz="3200" dirty="0"/>
              <a:t>：</a:t>
            </a:r>
            <a:endParaRPr lang="en-US" altLang="zh-CN" sz="3200" dirty="0"/>
          </a:p>
          <a:p>
            <a:endParaRPr lang="en-US" altLang="zh-CN" sz="2800" dirty="0">
              <a:solidFill>
                <a:srgbClr val="162BAA"/>
              </a:solidFill>
            </a:endParaRPr>
          </a:p>
          <a:p>
            <a:r>
              <a:rPr lang="zh-CN" altLang="en-US" sz="2800" dirty="0">
                <a:solidFill>
                  <a:srgbClr val="162BAA"/>
                </a:solidFill>
                <a:highlight>
                  <a:srgbClr val="FFFF00"/>
                </a:highlight>
              </a:rPr>
              <a:t>（</a:t>
            </a:r>
            <a:r>
              <a:rPr lang="en-US" altLang="zh-CN" sz="2800" dirty="0">
                <a:solidFill>
                  <a:srgbClr val="162BAA"/>
                </a:solidFill>
                <a:highlight>
                  <a:srgbClr val="FFFF00"/>
                </a:highlight>
              </a:rPr>
              <a:t>1</a:t>
            </a:r>
            <a:r>
              <a:rPr lang="zh-CN" altLang="en-US" sz="2800" dirty="0">
                <a:solidFill>
                  <a:srgbClr val="162BAA"/>
                </a:solidFill>
                <a:highlight>
                  <a:srgbClr val="FFFF00"/>
                </a:highlight>
              </a:rPr>
              <a:t>）个体动力学方程角度</a:t>
            </a:r>
            <a:endParaRPr lang="en-US" altLang="zh-CN" sz="2800" dirty="0">
              <a:solidFill>
                <a:srgbClr val="162BAA"/>
              </a:solidFill>
              <a:highlight>
                <a:srgbClr val="FFFF00"/>
              </a:highlight>
            </a:endParaRPr>
          </a:p>
          <a:p>
            <a:endParaRPr lang="en-US" altLang="zh-CN" sz="2800" dirty="0">
              <a:solidFill>
                <a:srgbClr val="162BAA"/>
              </a:solidFill>
              <a:highlight>
                <a:srgbClr val="FFFF00"/>
              </a:highlight>
            </a:endParaRPr>
          </a:p>
          <a:p>
            <a:r>
              <a:rPr lang="zh-CN" altLang="en-US" sz="2800" dirty="0">
                <a:solidFill>
                  <a:schemeClr val="bg1"/>
                </a:solidFill>
                <a:highlight>
                  <a:srgbClr val="808080"/>
                </a:highlight>
              </a:rPr>
              <a:t>个体模型分为同质个体与异质个体。</a:t>
            </a:r>
            <a:endParaRPr lang="en-US" altLang="zh-CN" sz="2800" dirty="0">
              <a:solidFill>
                <a:schemeClr val="bg1"/>
              </a:solidFill>
              <a:highlight>
                <a:srgbClr val="808080"/>
              </a:highlight>
            </a:endParaRPr>
          </a:p>
          <a:p>
            <a:endParaRPr lang="en-US" altLang="zh-CN" sz="2800" dirty="0">
              <a:solidFill>
                <a:schemeClr val="bg1"/>
              </a:solidFill>
              <a:highlight>
                <a:srgbClr val="808080"/>
              </a:highlight>
            </a:endParaRPr>
          </a:p>
          <a:p>
            <a:r>
              <a:rPr lang="zh-CN" altLang="en-US" sz="2800" dirty="0">
                <a:solidFill>
                  <a:srgbClr val="162BAA"/>
                </a:solidFill>
                <a:highlight>
                  <a:srgbClr val="FFFF00"/>
                </a:highlight>
              </a:rPr>
              <a:t>（</a:t>
            </a:r>
            <a:r>
              <a:rPr lang="en-US" altLang="zh-CN" sz="2800" dirty="0">
                <a:solidFill>
                  <a:srgbClr val="162BAA"/>
                </a:solidFill>
                <a:highlight>
                  <a:srgbClr val="FFFF00"/>
                </a:highlight>
              </a:rPr>
              <a:t>2</a:t>
            </a:r>
            <a:r>
              <a:rPr lang="zh-CN" altLang="en-US" sz="2800" dirty="0">
                <a:solidFill>
                  <a:srgbClr val="162BAA"/>
                </a:solidFill>
                <a:highlight>
                  <a:srgbClr val="FFFF00"/>
                </a:highlight>
              </a:rPr>
              <a:t>）个体相互关系角度</a:t>
            </a:r>
            <a:endParaRPr lang="en-US" altLang="zh-CN" sz="2800" dirty="0">
              <a:solidFill>
                <a:srgbClr val="162BAA"/>
              </a:solidFill>
              <a:highlight>
                <a:srgbClr val="FFFF00"/>
              </a:highlight>
            </a:endParaRPr>
          </a:p>
          <a:p>
            <a:endParaRPr lang="en-US" altLang="zh-CN" sz="2800" dirty="0">
              <a:solidFill>
                <a:srgbClr val="162BAA"/>
              </a:solidFill>
              <a:highlight>
                <a:srgbClr val="FFFF00"/>
              </a:highlight>
            </a:endParaRPr>
          </a:p>
          <a:p>
            <a:r>
              <a:rPr lang="zh-CN" altLang="en-US" sz="2800" dirty="0">
                <a:solidFill>
                  <a:schemeClr val="bg1"/>
                </a:solidFill>
                <a:highlight>
                  <a:srgbClr val="808080"/>
                </a:highlight>
              </a:rPr>
              <a:t>个体拓扑结构分为合作网络与合作竞争网络</a:t>
            </a:r>
            <a:endParaRPr lang="en-US" altLang="zh-CN" sz="2800" dirty="0">
              <a:solidFill>
                <a:schemeClr val="bg1"/>
              </a:solidFill>
              <a:highlight>
                <a:srgbClr val="808080"/>
              </a:highlight>
            </a:endParaRPr>
          </a:p>
          <a:p>
            <a:endParaRPr lang="en-US" dirty="0"/>
          </a:p>
        </p:txBody>
      </p:sp>
    </p:spTree>
    <p:extLst>
      <p:ext uri="{BB962C8B-B14F-4D97-AF65-F5344CB8AC3E}">
        <p14:creationId xmlns:p14="http://schemas.microsoft.com/office/powerpoint/2010/main" val="55040493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14830</TotalTime>
  <Words>2546</Words>
  <Application>Microsoft Office PowerPoint</Application>
  <PresentationFormat>全屏显示(4:3)</PresentationFormat>
  <Paragraphs>293</Paragraphs>
  <Slides>46</Slides>
  <Notes>45</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57" baseType="lpstr">
      <vt:lpstr>等线</vt:lpstr>
      <vt:lpstr>微软雅黑</vt:lpstr>
      <vt:lpstr>Abadi Extra Light</vt:lpstr>
      <vt:lpstr>Angsana New</vt:lpstr>
      <vt:lpstr>Arial</vt:lpstr>
      <vt:lpstr>Arial</vt:lpstr>
      <vt:lpstr>Calibri</vt:lpstr>
      <vt:lpstr>Cambria Math</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1939</cp:revision>
  <dcterms:created xsi:type="dcterms:W3CDTF">2014-11-04T04:36:47Z</dcterms:created>
  <dcterms:modified xsi:type="dcterms:W3CDTF">2024-05-24T01:08:45Z</dcterms:modified>
</cp:coreProperties>
</file>